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Helvetica Neue"/>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HelveticaNeue-regular.fntdata"/><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6bbab8c58d_0_59:notes"/>
          <p:cNvSpPr txBox="1"/>
          <p:nvPr>
            <p:ph idx="1" type="body"/>
          </p:nvPr>
        </p:nvSpPr>
        <p:spPr>
          <a:xfrm>
            <a:off x="685800" y="44005500"/>
            <a:ext cx="5486400" cy="3600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6bbab8c58d_0_59:notes"/>
          <p:cNvSpPr/>
          <p:nvPr>
            <p:ph idx="2" type="sldImg"/>
          </p:nvPr>
        </p:nvSpPr>
        <p:spPr>
          <a:xfrm>
            <a:off x="685800" y="11430000"/>
            <a:ext cx="5486400" cy="30861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bc9480149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bc9480149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heat transfer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Motion to work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bc9480149_5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bc9480149_5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bba5073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bba5073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bba50736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bba50736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6bc08762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bc08762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bc087629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bc087629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6bc087629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bc087629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bc9480149_2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bc9480149_2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6bc08762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bc08762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bc9480149_4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bc9480149_4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pipe, fan at back, plate with PCM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bbab8c58d_0_159:notes"/>
          <p:cNvSpPr/>
          <p:nvPr>
            <p:ph idx="2" type="sldImg"/>
          </p:nvPr>
        </p:nvSpPr>
        <p:spPr>
          <a:xfrm>
            <a:off x="685800" y="11430000"/>
            <a:ext cx="5486400" cy="30861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6bbab8c58d_0_159:notes"/>
          <p:cNvSpPr txBox="1"/>
          <p:nvPr>
            <p:ph idx="1" type="body"/>
          </p:nvPr>
        </p:nvSpPr>
        <p:spPr>
          <a:xfrm>
            <a:off x="685800" y="44005500"/>
            <a:ext cx="5486400" cy="36006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18" name="Google Shape;118;g6bbab8c58d_0_159:notes"/>
          <p:cNvSpPr txBox="1"/>
          <p:nvPr>
            <p:ph idx="12" type="sldNum"/>
          </p:nvPr>
        </p:nvSpPr>
        <p:spPr>
          <a:xfrm>
            <a:off x="3884613" y="86852133"/>
            <a:ext cx="2971800" cy="4587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6bc087629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bc087629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have the configuration of TE module to effectively cool the room, however, we still need to know the temperature we want to cool down.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bc9480149_1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bc9480149_1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6bc9480149_1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bc9480149_1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6bc9480149_1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bc9480149_1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6bc5238a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bc5238a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minutes is realistic.</a:t>
            </a:r>
            <a:endParaRPr/>
          </a:p>
          <a:p>
            <a:pPr indent="0" lvl="0" marL="0" rtl="0" algn="l">
              <a:spcBef>
                <a:spcPts val="0"/>
              </a:spcBef>
              <a:spcAft>
                <a:spcPts val="0"/>
              </a:spcAft>
              <a:buNone/>
            </a:pPr>
            <a:r>
              <a:rPr lang="en"/>
              <a:t>Reverse process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6bc9480149_4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bc9480149_4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minutes is realistic.</a:t>
            </a:r>
            <a:endParaRPr/>
          </a:p>
          <a:p>
            <a:pPr indent="0" lvl="0" marL="0" rtl="0" algn="l">
              <a:spcBef>
                <a:spcPts val="0"/>
              </a:spcBef>
              <a:spcAft>
                <a:spcPts val="0"/>
              </a:spcAft>
              <a:buNone/>
            </a:pPr>
            <a:r>
              <a:rPr lang="en"/>
              <a:t>Reverse process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6bc9480149_1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bc9480149_1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minutes is realistic.</a:t>
            </a:r>
            <a:endParaRPr/>
          </a:p>
          <a:p>
            <a:pPr indent="0" lvl="0" marL="0" rtl="0" algn="l">
              <a:spcBef>
                <a:spcPts val="0"/>
              </a:spcBef>
              <a:spcAft>
                <a:spcPts val="0"/>
              </a:spcAft>
              <a:buNone/>
            </a:pPr>
            <a:r>
              <a:rPr lang="en"/>
              <a:t>Reverse process</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bc087629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bc087629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What will be measured?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 tep of heat sink…(education purpose)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6bc9480149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bc9480149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6bc948014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bc948014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minutes is realistic.</a:t>
            </a:r>
            <a:endParaRPr/>
          </a:p>
          <a:p>
            <a:pPr indent="0" lvl="0" marL="0" rtl="0" algn="l">
              <a:spcBef>
                <a:spcPts val="0"/>
              </a:spcBef>
              <a:spcAft>
                <a:spcPts val="0"/>
              </a:spcAft>
              <a:buNone/>
            </a:pPr>
            <a:r>
              <a:rPr lang="en"/>
              <a:t>Reverse process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bc9480149_0_0:notes"/>
          <p:cNvSpPr/>
          <p:nvPr>
            <p:ph idx="2" type="sldImg"/>
          </p:nvPr>
        </p:nvSpPr>
        <p:spPr>
          <a:xfrm>
            <a:off x="685800" y="11430000"/>
            <a:ext cx="5486400" cy="30861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6bc9480149_0_0:notes"/>
          <p:cNvSpPr txBox="1"/>
          <p:nvPr>
            <p:ph idx="1" type="body"/>
          </p:nvPr>
        </p:nvSpPr>
        <p:spPr>
          <a:xfrm>
            <a:off x="685800" y="44005500"/>
            <a:ext cx="5486400" cy="36006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sz="1400"/>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28" name="Google Shape;128;g6bc9480149_0_0:notes"/>
          <p:cNvSpPr txBox="1"/>
          <p:nvPr>
            <p:ph idx="12" type="sldNum"/>
          </p:nvPr>
        </p:nvSpPr>
        <p:spPr>
          <a:xfrm>
            <a:off x="3884613" y="86852133"/>
            <a:ext cx="2971800" cy="4587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6bc948014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bc948014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minutes is realistic.</a:t>
            </a:r>
            <a:endParaRPr/>
          </a:p>
          <a:p>
            <a:pPr indent="0" lvl="0" marL="0" rtl="0" algn="l">
              <a:spcBef>
                <a:spcPts val="0"/>
              </a:spcBef>
              <a:spcAft>
                <a:spcPts val="0"/>
              </a:spcAft>
              <a:buNone/>
            </a:pPr>
            <a:r>
              <a:rPr lang="en"/>
              <a:t>Reverse process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6bc94801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bc94801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minutes is realistic.</a:t>
            </a:r>
            <a:endParaRPr/>
          </a:p>
          <a:p>
            <a:pPr indent="0" lvl="0" marL="0" rtl="0" algn="l">
              <a:spcBef>
                <a:spcPts val="0"/>
              </a:spcBef>
              <a:spcAft>
                <a:spcPts val="0"/>
              </a:spcAft>
              <a:buNone/>
            </a:pPr>
            <a:r>
              <a:rPr lang="en"/>
              <a:t>Reverse process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6bc948014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6bc948014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minutes is realistic.</a:t>
            </a:r>
            <a:endParaRPr/>
          </a:p>
          <a:p>
            <a:pPr indent="0" lvl="0" marL="0" rtl="0" algn="l">
              <a:spcBef>
                <a:spcPts val="0"/>
              </a:spcBef>
              <a:spcAft>
                <a:spcPts val="0"/>
              </a:spcAft>
              <a:buNone/>
            </a:pPr>
            <a:r>
              <a:rPr lang="en"/>
              <a:t>Reverse process</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6bc9480149_3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6bc9480149_3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6bc9480149_16_19:notes"/>
          <p:cNvSpPr/>
          <p:nvPr>
            <p:ph idx="2" type="sldImg"/>
          </p:nvPr>
        </p:nvSpPr>
        <p:spPr>
          <a:xfrm>
            <a:off x="685800" y="11430000"/>
            <a:ext cx="5486400" cy="30861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6bc9480149_16_19:notes"/>
          <p:cNvSpPr txBox="1"/>
          <p:nvPr>
            <p:ph idx="1" type="body"/>
          </p:nvPr>
        </p:nvSpPr>
        <p:spPr>
          <a:xfrm>
            <a:off x="685800" y="44005500"/>
            <a:ext cx="5486400" cy="36006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84" name="Google Shape;484;g6bc9480149_16_19:notes"/>
          <p:cNvSpPr txBox="1"/>
          <p:nvPr>
            <p:ph idx="12" type="sldNum"/>
          </p:nvPr>
        </p:nvSpPr>
        <p:spPr>
          <a:xfrm>
            <a:off x="3884613" y="86852133"/>
            <a:ext cx="2971800" cy="4587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6bba50736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6bba50736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6bba50736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bba50736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6bc9480149_1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bc9480149_1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6bc9480149_1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bc9480149_1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6bc0876299_1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6bc0876299_1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bc9480149_16_3:notes"/>
          <p:cNvSpPr/>
          <p:nvPr>
            <p:ph idx="2" type="sldImg"/>
          </p:nvPr>
        </p:nvSpPr>
        <p:spPr>
          <a:xfrm>
            <a:off x="685800" y="11430000"/>
            <a:ext cx="5486400" cy="30861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6bc9480149_16_3:notes"/>
          <p:cNvSpPr txBox="1"/>
          <p:nvPr>
            <p:ph idx="1" type="body"/>
          </p:nvPr>
        </p:nvSpPr>
        <p:spPr>
          <a:xfrm>
            <a:off x="685800" y="44005500"/>
            <a:ext cx="5486400" cy="36006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sz="1400"/>
          </a:p>
          <a:p>
            <a:pPr indent="-228600" lvl="0" marL="457200" marR="0" rtl="0" algn="l">
              <a:lnSpc>
                <a:spcPct val="100000"/>
              </a:lnSpc>
              <a:spcBef>
                <a:spcPts val="0"/>
              </a:spcBef>
              <a:spcAft>
                <a:spcPts val="0"/>
              </a:spcAft>
              <a:buClr>
                <a:srgbClr val="000000"/>
              </a:buClr>
              <a:buSzPts val="1400"/>
              <a:buFont typeface="Arial"/>
              <a:buNone/>
            </a:pPr>
            <a:r>
              <a:rPr lang="en"/>
              <a:t>Humidy below65%</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
              <a:t>Seebeck when running </a:t>
            </a:r>
            <a:endParaRPr/>
          </a:p>
        </p:txBody>
      </p:sp>
      <p:sp>
        <p:nvSpPr>
          <p:cNvPr id="138" name="Google Shape;138;g6bc9480149_16_3:notes"/>
          <p:cNvSpPr txBox="1"/>
          <p:nvPr>
            <p:ph idx="12" type="sldNum"/>
          </p:nvPr>
        </p:nvSpPr>
        <p:spPr>
          <a:xfrm>
            <a:off x="3884613" y="86852133"/>
            <a:ext cx="2971800" cy="4587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6bc9480149_0_9:notes"/>
          <p:cNvSpPr/>
          <p:nvPr>
            <p:ph idx="2" type="sldImg"/>
          </p:nvPr>
        </p:nvSpPr>
        <p:spPr>
          <a:xfrm>
            <a:off x="685800" y="11430000"/>
            <a:ext cx="5486400" cy="30861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6bc9480149_0_9:notes"/>
          <p:cNvSpPr txBox="1"/>
          <p:nvPr>
            <p:ph idx="1" type="body"/>
          </p:nvPr>
        </p:nvSpPr>
        <p:spPr>
          <a:xfrm>
            <a:off x="685800" y="44005500"/>
            <a:ext cx="5486400" cy="36006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
              <a:t>picture</a:t>
            </a:r>
            <a:endParaRPr/>
          </a:p>
        </p:txBody>
      </p:sp>
      <p:sp>
        <p:nvSpPr>
          <p:cNvPr id="149" name="Google Shape;149;g6bc9480149_0_9:notes"/>
          <p:cNvSpPr txBox="1"/>
          <p:nvPr>
            <p:ph idx="12" type="sldNum"/>
          </p:nvPr>
        </p:nvSpPr>
        <p:spPr>
          <a:xfrm>
            <a:off x="3884613" y="86852133"/>
            <a:ext cx="2971800" cy="4587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6bc9480149_0_19:notes"/>
          <p:cNvSpPr/>
          <p:nvPr>
            <p:ph idx="2" type="sldImg"/>
          </p:nvPr>
        </p:nvSpPr>
        <p:spPr>
          <a:xfrm>
            <a:off x="685800" y="11430000"/>
            <a:ext cx="5486400" cy="30861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6bc9480149_0_19:notes"/>
          <p:cNvSpPr txBox="1"/>
          <p:nvPr>
            <p:ph idx="1" type="body"/>
          </p:nvPr>
        </p:nvSpPr>
        <p:spPr>
          <a:xfrm>
            <a:off x="685800" y="44005500"/>
            <a:ext cx="5486400" cy="36006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58" name="Google Shape;158;g6bc9480149_0_19:notes"/>
          <p:cNvSpPr txBox="1"/>
          <p:nvPr>
            <p:ph idx="12" type="sldNum"/>
          </p:nvPr>
        </p:nvSpPr>
        <p:spPr>
          <a:xfrm>
            <a:off x="3884613" y="86852133"/>
            <a:ext cx="2971800" cy="4587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bc9480149_1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bc9480149_1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bc9480149_7_36:notes"/>
          <p:cNvSpPr txBox="1"/>
          <p:nvPr>
            <p:ph idx="1" type="body"/>
          </p:nvPr>
        </p:nvSpPr>
        <p:spPr>
          <a:xfrm>
            <a:off x="685800" y="44005500"/>
            <a:ext cx="5486400" cy="3600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6bc9480149_7_36:notes"/>
          <p:cNvSpPr/>
          <p:nvPr>
            <p:ph idx="2" type="sldImg"/>
          </p:nvPr>
        </p:nvSpPr>
        <p:spPr>
          <a:xfrm>
            <a:off x="685800" y="11430000"/>
            <a:ext cx="5486400" cy="30861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6bba50736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bba50736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50" name="Shape 50"/>
        <p:cNvGrpSpPr/>
        <p:nvPr/>
      </p:nvGrpSpPr>
      <p:grpSpPr>
        <a:xfrm>
          <a:off x="0" y="0"/>
          <a:ext cx="0" cy="0"/>
          <a:chOff x="0" y="0"/>
          <a:chExt cx="0" cy="0"/>
        </a:xfrm>
      </p:grpSpPr>
      <p:sp>
        <p:nvSpPr>
          <p:cNvPr id="51" name="Google Shape;51;p13"/>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2"/>
              </a:buClr>
              <a:buSzPts val="4100"/>
              <a:buFont typeface="Impact"/>
              <a:buNone/>
              <a:defRPr sz="4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9842" y="1260872"/>
            <a:ext cx="25266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53" name="Google Shape;53;p13"/>
          <p:cNvSpPr txBox="1"/>
          <p:nvPr>
            <p:ph idx="2" type="body"/>
          </p:nvPr>
        </p:nvSpPr>
        <p:spPr>
          <a:xfrm>
            <a:off x="629842" y="1878806"/>
            <a:ext cx="25266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 name="Google Shape;54;p13"/>
          <p:cNvSpPr txBox="1"/>
          <p:nvPr>
            <p:ph idx="3" type="body"/>
          </p:nvPr>
        </p:nvSpPr>
        <p:spPr>
          <a:xfrm>
            <a:off x="3297337" y="1260872"/>
            <a:ext cx="2539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55" name="Google Shape;55;p13"/>
          <p:cNvSpPr txBox="1"/>
          <p:nvPr>
            <p:ph idx="4" type="body"/>
          </p:nvPr>
        </p:nvSpPr>
        <p:spPr>
          <a:xfrm>
            <a:off x="3297337" y="1878806"/>
            <a:ext cx="2539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6" name="Google Shape;56;p13"/>
          <p:cNvSpPr txBox="1"/>
          <p:nvPr>
            <p:ph idx="10" type="dt"/>
          </p:nvPr>
        </p:nvSpPr>
        <p:spPr>
          <a:xfrm>
            <a:off x="628650" y="4920257"/>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7" name="Google Shape;57;p13"/>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8" name="Google Shape;58;p13"/>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5" type="body"/>
          </p:nvPr>
        </p:nvSpPr>
        <p:spPr>
          <a:xfrm>
            <a:off x="5975566" y="1260872"/>
            <a:ext cx="2539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60" name="Google Shape;60;p13"/>
          <p:cNvSpPr txBox="1"/>
          <p:nvPr>
            <p:ph idx="6" type="body"/>
          </p:nvPr>
        </p:nvSpPr>
        <p:spPr>
          <a:xfrm>
            <a:off x="5975566" y="1878806"/>
            <a:ext cx="2539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61" name="Shape 61"/>
        <p:cNvGrpSpPr/>
        <p:nvPr/>
      </p:nvGrpSpPr>
      <p:grpSpPr>
        <a:xfrm>
          <a:off x="0" y="0"/>
          <a:ext cx="0" cy="0"/>
          <a:chOff x="0" y="0"/>
          <a:chExt cx="0" cy="0"/>
        </a:xfrm>
      </p:grpSpPr>
      <p:sp>
        <p:nvSpPr>
          <p:cNvPr id="62" name="Google Shape;62;p14"/>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2"/>
              </a:buClr>
              <a:buSzPts val="4100"/>
              <a:buFont typeface="Impact"/>
              <a:buNone/>
              <a:defRPr sz="4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3" name="Google Shape;63;p14"/>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64" name="Google Shape;64;p14"/>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 name="Google Shape;65;p14"/>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66" name="Google Shape;66;p14"/>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4"/>
          <p:cNvSpPr txBox="1"/>
          <p:nvPr>
            <p:ph idx="10" type="dt"/>
          </p:nvPr>
        </p:nvSpPr>
        <p:spPr>
          <a:xfrm>
            <a:off x="628650" y="4920257"/>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8" name="Google Shape;68;p14"/>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 name="Google Shape;69;p14"/>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77" name="Shape 77"/>
        <p:cNvGrpSpPr/>
        <p:nvPr/>
      </p:nvGrpSpPr>
      <p:grpSpPr>
        <a:xfrm>
          <a:off x="0" y="0"/>
          <a:ext cx="0" cy="0"/>
          <a:chOff x="0" y="0"/>
          <a:chExt cx="0" cy="0"/>
        </a:xfrm>
      </p:grpSpPr>
      <p:sp>
        <p:nvSpPr>
          <p:cNvPr id="78" name="Google Shape;78;p1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2"/>
              </a:buClr>
              <a:buSzPts val="4100"/>
              <a:buFont typeface="Impact"/>
              <a:buNone/>
              <a:defRPr sz="4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9" name="Google Shape;79;p16"/>
          <p:cNvSpPr txBox="1"/>
          <p:nvPr>
            <p:ph idx="1" type="body"/>
          </p:nvPr>
        </p:nvSpPr>
        <p:spPr>
          <a:xfrm>
            <a:off x="629842" y="1260872"/>
            <a:ext cx="25266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0" name="Google Shape;80;p16"/>
          <p:cNvSpPr txBox="1"/>
          <p:nvPr>
            <p:ph idx="2" type="body"/>
          </p:nvPr>
        </p:nvSpPr>
        <p:spPr>
          <a:xfrm>
            <a:off x="629842" y="1878806"/>
            <a:ext cx="25266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1" name="Google Shape;81;p16"/>
          <p:cNvSpPr txBox="1"/>
          <p:nvPr>
            <p:ph idx="3" type="body"/>
          </p:nvPr>
        </p:nvSpPr>
        <p:spPr>
          <a:xfrm>
            <a:off x="3297337" y="1260872"/>
            <a:ext cx="2539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2" name="Google Shape;82;p16"/>
          <p:cNvSpPr txBox="1"/>
          <p:nvPr>
            <p:ph idx="4" type="body"/>
          </p:nvPr>
        </p:nvSpPr>
        <p:spPr>
          <a:xfrm>
            <a:off x="3297337" y="1878806"/>
            <a:ext cx="2539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6"/>
          <p:cNvSpPr txBox="1"/>
          <p:nvPr>
            <p:ph idx="10" type="dt"/>
          </p:nvPr>
        </p:nvSpPr>
        <p:spPr>
          <a:xfrm>
            <a:off x="628650" y="4920257"/>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4" name="Google Shape;84;p16"/>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5" name="Google Shape;85;p16"/>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6"/>
          <p:cNvSpPr txBox="1"/>
          <p:nvPr>
            <p:ph idx="5" type="body"/>
          </p:nvPr>
        </p:nvSpPr>
        <p:spPr>
          <a:xfrm>
            <a:off x="5975566" y="1260872"/>
            <a:ext cx="2539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7" name="Google Shape;87;p16"/>
          <p:cNvSpPr txBox="1"/>
          <p:nvPr>
            <p:ph idx="6" type="body"/>
          </p:nvPr>
        </p:nvSpPr>
        <p:spPr>
          <a:xfrm>
            <a:off x="5975566" y="1878806"/>
            <a:ext cx="2539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88" name="Shape 88"/>
        <p:cNvGrpSpPr/>
        <p:nvPr/>
      </p:nvGrpSpPr>
      <p:grpSpPr>
        <a:xfrm>
          <a:off x="0" y="0"/>
          <a:ext cx="0" cy="0"/>
          <a:chOff x="0" y="0"/>
          <a:chExt cx="0" cy="0"/>
        </a:xfrm>
      </p:grpSpPr>
      <p:sp>
        <p:nvSpPr>
          <p:cNvPr id="89" name="Google Shape;89;p1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2"/>
              </a:buClr>
              <a:buSzPts val="4100"/>
              <a:buFont typeface="Impact"/>
              <a:buNone/>
              <a:defRPr sz="4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0" name="Google Shape;90;p17"/>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1" name="Google Shape;91;p17"/>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 name="Google Shape;92;p1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00"/>
              <a:buNone/>
              <a:defRPr b="1" sz="1800">
                <a:solidFill>
                  <a:schemeClr val="dk2"/>
                </a:solidFill>
              </a:defRPr>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3" name="Google Shape;93;p17"/>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 name="Google Shape;94;p17"/>
          <p:cNvSpPr txBox="1"/>
          <p:nvPr>
            <p:ph idx="10" type="dt"/>
          </p:nvPr>
        </p:nvSpPr>
        <p:spPr>
          <a:xfrm>
            <a:off x="628650" y="4920257"/>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5" name="Google Shape;95;p17"/>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6" name="Google Shape;96;p17"/>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8"/>
          <p:cNvSpPr txBox="1"/>
          <p:nvPr>
            <p:ph idx="10" type="dt"/>
          </p:nvPr>
        </p:nvSpPr>
        <p:spPr>
          <a:xfrm>
            <a:off x="628650" y="4920257"/>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9" name="Google Shape;99;p18"/>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0" name="Google Shape;100;p18"/>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101" name="Shape 101"/>
        <p:cNvGrpSpPr/>
        <p:nvPr/>
      </p:nvGrpSpPr>
      <p:grpSpPr>
        <a:xfrm>
          <a:off x="0" y="0"/>
          <a:ext cx="0" cy="0"/>
          <a:chOff x="0" y="0"/>
          <a:chExt cx="0" cy="0"/>
        </a:xfrm>
      </p:grpSpPr>
      <p:sp>
        <p:nvSpPr>
          <p:cNvPr id="102" name="Google Shape;102;p19"/>
          <p:cNvSpPr txBox="1"/>
          <p:nvPr>
            <p:ph type="title"/>
          </p:nvPr>
        </p:nvSpPr>
        <p:spPr>
          <a:xfrm>
            <a:off x="628650" y="2129113"/>
            <a:ext cx="78867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2"/>
              </a:buClr>
              <a:buSzPts val="5400"/>
              <a:buFont typeface="Impact"/>
              <a:buNone/>
              <a:defRPr sz="5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3" name="Google Shape;103;p19"/>
          <p:cNvSpPr txBox="1"/>
          <p:nvPr>
            <p:ph idx="10" type="dt"/>
          </p:nvPr>
        </p:nvSpPr>
        <p:spPr>
          <a:xfrm>
            <a:off x="628650" y="4920257"/>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19"/>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 name="Google Shape;105;p19"/>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2" name="Google Shape;72;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3300"/>
              <a:buFont typeface="Impact"/>
              <a:buNone/>
              <a:defRPr b="0" i="0" sz="3300" u="none" cap="none" strike="noStrike">
                <a:solidFill>
                  <a:schemeClr val="dk2"/>
                </a:solidFill>
                <a:latin typeface="Impact"/>
                <a:ea typeface="Impact"/>
                <a:cs typeface="Impact"/>
                <a:sym typeface="Impac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Verdana"/>
                <a:ea typeface="Verdana"/>
                <a:cs typeface="Verdana"/>
                <a:sym typeface="Verdana"/>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5"/>
          <p:cNvSpPr txBox="1"/>
          <p:nvPr>
            <p:ph idx="10" type="dt"/>
          </p:nvPr>
        </p:nvSpPr>
        <p:spPr>
          <a:xfrm>
            <a:off x="628650" y="4920257"/>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8F8F8F"/>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15"/>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rgbClr val="8F8F8F"/>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15"/>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F8F8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hyperlink" Target="https://tetech.com/wp-content/uploads/2019/03/HP-199-1.4-0.8.pdf" TargetMode="External"/><Relationship Id="rId4" Type="http://schemas.openxmlformats.org/officeDocument/2006/relationships/image" Target="../media/image6.jpg"/><Relationship Id="rId5"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hyperlink" Target="https://alexnld.com/wp-content/uploads/2017/10/916dd3c4-d124-4f42-a414-f3283a19ad6f.jpg" TargetMode="External"/><Relationship Id="rId7" Type="http://schemas.openxmlformats.org/officeDocument/2006/relationships/hyperlink" Target="https://3.imimg.com/data3/VH/BC/MY-7418038/bonded-fin-heat-sinks-500x500.jpg" TargetMode="External"/><Relationship Id="rId8" Type="http://schemas.openxmlformats.org/officeDocument/2006/relationships/hyperlink" Target="https://www.aluminiumdiecastingparts.com/photo/pl13022742-water_cooled_liquid_panel_copper_pipe_heat_sink_aluminum_extrusion_heatsink.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hyperlink" Target="https://www.1-act.com/wp-content/uploads/2013/01/Slide1.bm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noctua.at/en/products/cpu-cooler-retail/nh-l9x65" TargetMode="Externa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2.jpg"/><Relationship Id="rId5"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4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0" y="0"/>
            <a:ext cx="91440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2"/>
              </a:buClr>
              <a:buSzPts val="4100"/>
              <a:buFont typeface="Helvetica Neue"/>
              <a:buNone/>
            </a:pPr>
            <a:r>
              <a:rPr lang="en" sz="3800">
                <a:latin typeface="Helvetica Neue"/>
                <a:ea typeface="Helvetica Neue"/>
                <a:cs typeface="Helvetica Neue"/>
                <a:sym typeface="Helvetica Neue"/>
              </a:rPr>
              <a:t>Peltier Cooling</a:t>
            </a:r>
            <a:endParaRPr sz="3800"/>
          </a:p>
        </p:txBody>
      </p:sp>
      <p:sp>
        <p:nvSpPr>
          <p:cNvPr id="111" name="Google Shape;111;p20"/>
          <p:cNvSpPr txBox="1"/>
          <p:nvPr>
            <p:ph idx="2" type="body"/>
          </p:nvPr>
        </p:nvSpPr>
        <p:spPr>
          <a:xfrm>
            <a:off x="3458464" y="844954"/>
            <a:ext cx="2227200" cy="3453600"/>
          </a:xfrm>
          <a:prstGeom prst="rect">
            <a:avLst/>
          </a:prstGeom>
          <a:noFill/>
          <a:ln>
            <a:noFill/>
          </a:ln>
        </p:spPr>
        <p:txBody>
          <a:bodyPr anchorCtr="0" anchor="t" bIns="34275" lIns="68575" spcFirstLastPara="1" rIns="68575" wrap="square" tIns="34275">
            <a:noAutofit/>
          </a:bodyPr>
          <a:lstStyle/>
          <a:p>
            <a:pPr indent="0" lvl="0" marL="88900" rtl="0" algn="l">
              <a:lnSpc>
                <a:spcPct val="90000"/>
              </a:lnSpc>
              <a:spcBef>
                <a:spcPts val="800"/>
              </a:spcBef>
              <a:spcAft>
                <a:spcPts val="0"/>
              </a:spcAft>
              <a:buSzPts val="1400"/>
              <a:buNone/>
            </a:pPr>
            <a:r>
              <a:rPr b="1" lang="en" sz="1500">
                <a:solidFill>
                  <a:srgbClr val="000000"/>
                </a:solidFill>
                <a:latin typeface="Helvetica Neue"/>
                <a:ea typeface="Helvetica Neue"/>
                <a:cs typeface="Helvetica Neue"/>
                <a:sym typeface="Helvetica Neue"/>
              </a:rPr>
              <a:t>Team Leaders:</a:t>
            </a:r>
            <a:endParaRPr>
              <a:solidFill>
                <a:srgbClr val="000000"/>
              </a:solidFill>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Victor Furtado</a:t>
            </a:r>
            <a:endParaRPr>
              <a:solidFill>
                <a:srgbClr val="000000"/>
              </a:solidFill>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Hugo Lopez</a:t>
            </a:r>
            <a:endParaRPr>
              <a:solidFill>
                <a:srgbClr val="000000"/>
              </a:solidFill>
            </a:endParaRPr>
          </a:p>
          <a:p>
            <a:pPr indent="0" lvl="0" marL="88900" rtl="0" algn="l">
              <a:lnSpc>
                <a:spcPct val="90000"/>
              </a:lnSpc>
              <a:spcBef>
                <a:spcPts val="800"/>
              </a:spcBef>
              <a:spcAft>
                <a:spcPts val="0"/>
              </a:spcAft>
              <a:buSzPts val="1400"/>
              <a:buNone/>
            </a:pPr>
            <a:r>
              <a:rPr b="1" lang="en" sz="1500">
                <a:solidFill>
                  <a:srgbClr val="000000"/>
                </a:solidFill>
                <a:latin typeface="Helvetica Neue"/>
                <a:ea typeface="Helvetica Neue"/>
                <a:cs typeface="Helvetica Neue"/>
                <a:sym typeface="Helvetica Neue"/>
              </a:rPr>
              <a:t>Team Members:</a:t>
            </a:r>
            <a:endParaRPr>
              <a:solidFill>
                <a:srgbClr val="000000"/>
              </a:solidFill>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Suryateja Addagarla</a:t>
            </a:r>
            <a:endParaRPr sz="1500">
              <a:solidFill>
                <a:srgbClr val="000000"/>
              </a:solidFill>
              <a:latin typeface="Helvetica Neue"/>
              <a:ea typeface="Helvetica Neue"/>
              <a:cs typeface="Helvetica Neue"/>
              <a:sym typeface="Helvetica Neue"/>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Minh Chau</a:t>
            </a:r>
            <a:endParaRPr>
              <a:solidFill>
                <a:srgbClr val="000000"/>
              </a:solidFill>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Xin Hu</a:t>
            </a:r>
            <a:endParaRPr>
              <a:solidFill>
                <a:srgbClr val="000000"/>
              </a:solidFill>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Yifei Li</a:t>
            </a:r>
            <a:endParaRPr>
              <a:solidFill>
                <a:srgbClr val="000000"/>
              </a:solidFill>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Jesse Llanos</a:t>
            </a:r>
            <a:endParaRPr>
              <a:solidFill>
                <a:srgbClr val="000000"/>
              </a:solidFill>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Joseph Luya</a:t>
            </a:r>
            <a:endParaRPr sz="1500">
              <a:solidFill>
                <a:srgbClr val="000000"/>
              </a:solidFill>
              <a:latin typeface="Helvetica Neue"/>
              <a:ea typeface="Helvetica Neue"/>
              <a:cs typeface="Helvetica Neue"/>
              <a:sym typeface="Helvetica Neue"/>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Kerry Ollivierre</a:t>
            </a:r>
            <a:endParaRPr sz="1500">
              <a:solidFill>
                <a:srgbClr val="000000"/>
              </a:solidFill>
              <a:latin typeface="Helvetica Neue"/>
              <a:ea typeface="Helvetica Neue"/>
              <a:cs typeface="Helvetica Neue"/>
              <a:sym typeface="Helvetica Neue"/>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Eniola Onitiju</a:t>
            </a:r>
            <a:endParaRPr sz="1500">
              <a:solidFill>
                <a:srgbClr val="000000"/>
              </a:solidFill>
              <a:latin typeface="Helvetica Neue"/>
              <a:ea typeface="Helvetica Neue"/>
              <a:cs typeface="Helvetica Neue"/>
              <a:sym typeface="Helvetica Neue"/>
            </a:endParaRPr>
          </a:p>
          <a:p>
            <a:pPr indent="-254000" lvl="0" marL="342900" rtl="0" algn="l">
              <a:lnSpc>
                <a:spcPct val="90000"/>
              </a:lnSpc>
              <a:spcBef>
                <a:spcPts val="800"/>
              </a:spcBef>
              <a:spcAft>
                <a:spcPts val="0"/>
              </a:spcAft>
              <a:buClr>
                <a:srgbClr val="000000"/>
              </a:buClr>
              <a:buSzPts val="1400"/>
              <a:buChar char="•"/>
            </a:pPr>
            <a:r>
              <a:rPr lang="en" sz="1500">
                <a:solidFill>
                  <a:srgbClr val="000000"/>
                </a:solidFill>
                <a:latin typeface="Helvetica Neue"/>
                <a:ea typeface="Helvetica Neue"/>
                <a:cs typeface="Helvetica Neue"/>
                <a:sym typeface="Helvetica Neue"/>
              </a:rPr>
              <a:t>Liwei Zhang</a:t>
            </a:r>
            <a:endParaRPr>
              <a:solidFill>
                <a:srgbClr val="000000"/>
              </a:solidFill>
            </a:endParaRPr>
          </a:p>
          <a:p>
            <a:pPr indent="-165100" lvl="0" marL="342900" rtl="0" algn="l">
              <a:lnSpc>
                <a:spcPct val="90000"/>
              </a:lnSpc>
              <a:spcBef>
                <a:spcPts val="800"/>
              </a:spcBef>
              <a:spcAft>
                <a:spcPts val="0"/>
              </a:spcAft>
              <a:buClr>
                <a:schemeClr val="dk1"/>
              </a:buClr>
              <a:buSzPts val="1400"/>
              <a:buNone/>
            </a:pPr>
            <a:r>
              <a:t/>
            </a:r>
            <a:endParaRPr sz="1500">
              <a:solidFill>
                <a:srgbClr val="000000"/>
              </a:solidFill>
              <a:latin typeface="Helvetica Neue"/>
              <a:ea typeface="Helvetica Neue"/>
              <a:cs typeface="Helvetica Neue"/>
              <a:sym typeface="Helvetica Neue"/>
            </a:endParaRPr>
          </a:p>
          <a:p>
            <a:pPr indent="0" lvl="0" marL="88900" rtl="0" algn="l">
              <a:lnSpc>
                <a:spcPct val="90000"/>
              </a:lnSpc>
              <a:spcBef>
                <a:spcPts val="800"/>
              </a:spcBef>
              <a:spcAft>
                <a:spcPts val="0"/>
              </a:spcAft>
              <a:buSzPts val="1400"/>
              <a:buNone/>
            </a:pPr>
            <a:br>
              <a:rPr lang="en" sz="1800">
                <a:solidFill>
                  <a:srgbClr val="000000"/>
                </a:solidFill>
                <a:latin typeface="Helvetica Neue"/>
                <a:ea typeface="Helvetica Neue"/>
                <a:cs typeface="Helvetica Neue"/>
                <a:sym typeface="Helvetica Neue"/>
              </a:rPr>
            </a:br>
            <a:endParaRPr sz="1800">
              <a:solidFill>
                <a:srgbClr val="000000"/>
              </a:solidFill>
              <a:latin typeface="Helvetica Neue"/>
              <a:ea typeface="Helvetica Neue"/>
              <a:cs typeface="Helvetica Neue"/>
              <a:sym typeface="Helvetica Neue"/>
            </a:endParaRPr>
          </a:p>
        </p:txBody>
      </p:sp>
      <p:sp>
        <p:nvSpPr>
          <p:cNvPr id="112" name="Google Shape;112;p20"/>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r>
              <a:rPr lang="en"/>
              <a:t>/33</a:t>
            </a:r>
            <a:endParaRPr/>
          </a:p>
        </p:txBody>
      </p:sp>
      <p:pic>
        <p:nvPicPr>
          <p:cNvPr id="113" name="Google Shape;113;p20"/>
          <p:cNvPicPr preferRelativeResize="0"/>
          <p:nvPr/>
        </p:nvPicPr>
        <p:blipFill rotWithShape="1">
          <a:blip r:embed="rId3">
            <a:alphaModFix/>
          </a:blip>
          <a:srcRect b="0" l="0" r="0" t="0"/>
          <a:stretch/>
        </p:blipFill>
        <p:spPr>
          <a:xfrm>
            <a:off x="236314" y="994172"/>
            <a:ext cx="2792636" cy="2792636"/>
          </a:xfrm>
          <a:prstGeom prst="rect">
            <a:avLst/>
          </a:prstGeom>
          <a:noFill/>
          <a:ln>
            <a:noFill/>
          </a:ln>
        </p:spPr>
      </p:pic>
      <p:pic>
        <p:nvPicPr>
          <p:cNvPr id="114" name="Google Shape;114;p20"/>
          <p:cNvPicPr preferRelativeResize="0"/>
          <p:nvPr/>
        </p:nvPicPr>
        <p:blipFill rotWithShape="1">
          <a:blip r:embed="rId4">
            <a:alphaModFix/>
          </a:blip>
          <a:srcRect b="0" l="0" r="0" t="0"/>
          <a:stretch/>
        </p:blipFill>
        <p:spPr>
          <a:xfrm>
            <a:off x="5969796" y="1422860"/>
            <a:ext cx="2586659" cy="25866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9"/>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sp>
        <p:nvSpPr>
          <p:cNvPr id="205" name="Google Shape;205;p29"/>
          <p:cNvSpPr txBox="1"/>
          <p:nvPr>
            <p:ph type="title"/>
          </p:nvPr>
        </p:nvSpPr>
        <p:spPr>
          <a:xfrm>
            <a:off x="425100" y="-32050"/>
            <a:ext cx="8293800" cy="9627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3000">
                <a:solidFill>
                  <a:srgbClr val="8B0F00"/>
                </a:solidFill>
                <a:latin typeface="Helvetica Neue"/>
                <a:ea typeface="Helvetica Neue"/>
                <a:cs typeface="Helvetica Neue"/>
                <a:sym typeface="Helvetica Neue"/>
              </a:rPr>
              <a:t>1. Energy Efficiency: </a:t>
            </a:r>
            <a:r>
              <a:rPr i="1" lang="en" sz="3000">
                <a:solidFill>
                  <a:srgbClr val="8B0F00"/>
                </a:solidFill>
                <a:latin typeface="Helvetica Neue"/>
                <a:ea typeface="Helvetica Neue"/>
                <a:cs typeface="Helvetica Neue"/>
                <a:sym typeface="Helvetica Neue"/>
              </a:rPr>
              <a:t>Coefficient of Performance</a:t>
            </a:r>
            <a:endParaRPr/>
          </a:p>
        </p:txBody>
      </p:sp>
      <p:cxnSp>
        <p:nvCxnSpPr>
          <p:cNvPr id="206" name="Google Shape;206;p29"/>
          <p:cNvCxnSpPr/>
          <p:nvPr/>
        </p:nvCxnSpPr>
        <p:spPr>
          <a:xfrm>
            <a:off x="425100" y="697088"/>
            <a:ext cx="8293800" cy="0"/>
          </a:xfrm>
          <a:prstGeom prst="straightConnector1">
            <a:avLst/>
          </a:prstGeom>
          <a:noFill/>
          <a:ln cap="flat" cmpd="sng" w="9525">
            <a:solidFill>
              <a:srgbClr val="980000"/>
            </a:solidFill>
            <a:prstDash val="solid"/>
            <a:round/>
            <a:headEnd len="med" w="med" type="none"/>
            <a:tailEnd len="med" w="med" type="none"/>
          </a:ln>
        </p:spPr>
      </p:cxnSp>
      <p:sp>
        <p:nvSpPr>
          <p:cNvPr id="207" name="Google Shape;207;p29"/>
          <p:cNvSpPr txBox="1"/>
          <p:nvPr/>
        </p:nvSpPr>
        <p:spPr>
          <a:xfrm>
            <a:off x="425100" y="844321"/>
            <a:ext cx="4455600" cy="402000"/>
          </a:xfrm>
          <a:prstGeom prst="rect">
            <a:avLst/>
          </a:prstGeom>
          <a:noFill/>
          <a:ln>
            <a:noFill/>
          </a:ln>
        </p:spPr>
        <p:txBody>
          <a:bodyPr anchorCtr="0" anchor="b" bIns="34275" lIns="68575" spcFirstLastPara="1" rIns="68575" wrap="square" tIns="34275">
            <a:noAutofit/>
          </a:bodyPr>
          <a:lstStyle/>
          <a:p>
            <a:pPr indent="-368300" lvl="0" marL="457200" rtl="0" algn="l">
              <a:lnSpc>
                <a:spcPct val="90000"/>
              </a:lnSpc>
              <a:spcBef>
                <a:spcPts val="800"/>
              </a:spcBef>
              <a:spcAft>
                <a:spcPts val="0"/>
              </a:spcAft>
              <a:buClr>
                <a:srgbClr val="8B0F00"/>
              </a:buClr>
              <a:buSzPts val="2200"/>
              <a:buFont typeface="Helvetica Neue"/>
              <a:buChar char="❏"/>
            </a:pPr>
            <a:r>
              <a:rPr lang="en" sz="2200">
                <a:solidFill>
                  <a:srgbClr val="8B0F00"/>
                </a:solidFill>
                <a:latin typeface="Helvetica Neue"/>
                <a:ea typeface="Helvetica Neue"/>
                <a:cs typeface="Helvetica Neue"/>
                <a:sym typeface="Helvetica Neue"/>
              </a:rPr>
              <a:t>What is COP?</a:t>
            </a:r>
            <a:endParaRPr sz="2200">
              <a:solidFill>
                <a:srgbClr val="8B0F00"/>
              </a:solidFill>
              <a:latin typeface="Helvetica Neue"/>
              <a:ea typeface="Helvetica Neue"/>
              <a:cs typeface="Helvetica Neue"/>
              <a:sym typeface="Helvetica Neue"/>
            </a:endParaRPr>
          </a:p>
        </p:txBody>
      </p:sp>
      <p:sp>
        <p:nvSpPr>
          <p:cNvPr id="208" name="Google Shape;208;p29"/>
          <p:cNvSpPr txBox="1"/>
          <p:nvPr/>
        </p:nvSpPr>
        <p:spPr>
          <a:xfrm>
            <a:off x="425100" y="1393550"/>
            <a:ext cx="8411700" cy="2902500"/>
          </a:xfrm>
          <a:prstGeom prst="rect">
            <a:avLst/>
          </a:prstGeom>
          <a:noFill/>
          <a:ln>
            <a:noFill/>
          </a:ln>
        </p:spPr>
        <p:txBody>
          <a:bodyPr anchorCtr="0" anchor="t" bIns="34275" lIns="68575" spcFirstLastPara="1" rIns="68575" wrap="square" tIns="34275">
            <a:noAutofit/>
          </a:bodyPr>
          <a:lstStyle/>
          <a:p>
            <a:pPr indent="-349250" lvl="0" marL="457200" rtl="0" algn="l">
              <a:lnSpc>
                <a:spcPct val="200000"/>
              </a:lnSpc>
              <a:spcBef>
                <a:spcPts val="800"/>
              </a:spcBef>
              <a:spcAft>
                <a:spcPts val="0"/>
              </a:spcAft>
              <a:buClr>
                <a:srgbClr val="3A3A3A"/>
              </a:buClr>
              <a:buSzPts val="1900"/>
              <a:buFont typeface="Helvetica Neue"/>
              <a:buChar char="●"/>
            </a:pPr>
            <a:r>
              <a:rPr lang="en" sz="1900">
                <a:latin typeface="Helvetica Neue"/>
                <a:ea typeface="Helvetica Neue"/>
                <a:cs typeface="Helvetica Neue"/>
                <a:sym typeface="Helvetica Neue"/>
              </a:rPr>
              <a:t>COP</a:t>
            </a:r>
            <a:r>
              <a:rPr lang="en" sz="1900">
                <a:latin typeface="Helvetica Neue"/>
                <a:ea typeface="Helvetica Neue"/>
                <a:cs typeface="Helvetica Neue"/>
                <a:sym typeface="Helvetica Neue"/>
              </a:rPr>
              <a:t> is the ratio of useful energy over the work required</a:t>
            </a:r>
            <a:r>
              <a:rPr lang="en" sz="1900">
                <a:latin typeface="Helvetica Neue"/>
                <a:ea typeface="Helvetica Neue"/>
                <a:cs typeface="Helvetica Neue"/>
                <a:sym typeface="Helvetica Neue"/>
              </a:rPr>
              <a:t>.</a:t>
            </a:r>
            <a:endParaRPr sz="1900">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3A3A3A"/>
              </a:buClr>
              <a:buSzPts val="1900"/>
              <a:buFont typeface="Helvetica Neue"/>
              <a:buChar char="●"/>
            </a:pPr>
            <a:r>
              <a:rPr lang="en" sz="1900">
                <a:latin typeface="Helvetica Neue"/>
                <a:ea typeface="Helvetica Neue"/>
                <a:cs typeface="Helvetica Neue"/>
                <a:sym typeface="Helvetica Neue"/>
              </a:rPr>
              <a:t>A COP value of 1 mea</a:t>
            </a:r>
            <a:r>
              <a:rPr lang="en" sz="1900">
                <a:latin typeface="Helvetica Neue"/>
                <a:ea typeface="Helvetica Neue"/>
                <a:cs typeface="Helvetica Neue"/>
                <a:sym typeface="Helvetica Neue"/>
              </a:rPr>
              <a:t>n</a:t>
            </a:r>
            <a:r>
              <a:rPr lang="en" sz="1900">
                <a:latin typeface="Helvetica Neue"/>
                <a:ea typeface="Helvetica Neue"/>
                <a:cs typeface="Helvetica Neue"/>
                <a:sym typeface="Helvetica Neue"/>
              </a:rPr>
              <a:t>s a 100% efficiency</a:t>
            </a:r>
            <a:endParaRPr sz="1900">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3A3A3A"/>
              </a:buClr>
              <a:buSzPts val="1900"/>
              <a:buFont typeface="Helvetica Neue"/>
              <a:buChar char="●"/>
            </a:pPr>
            <a:r>
              <a:rPr lang="en" sz="1900">
                <a:latin typeface="Helvetica Neue"/>
                <a:ea typeface="Helvetica Neue"/>
                <a:cs typeface="Helvetica Neue"/>
                <a:sym typeface="Helvetica Neue"/>
              </a:rPr>
              <a:t>Standard HVAC systems have a typical COP range of 2 - 4</a:t>
            </a:r>
            <a:endParaRPr sz="1900">
              <a:latin typeface="Helvetica Neue"/>
              <a:ea typeface="Helvetica Neue"/>
              <a:cs typeface="Helvetica Neue"/>
              <a:sym typeface="Helvetica Neue"/>
            </a:endParaRPr>
          </a:p>
        </p:txBody>
      </p:sp>
      <p:sp>
        <p:nvSpPr>
          <p:cNvPr id="209" name="Google Shape;209;p29"/>
          <p:cNvSpPr txBox="1"/>
          <p:nvPr/>
        </p:nvSpPr>
        <p:spPr>
          <a:xfrm>
            <a:off x="4055700" y="4909300"/>
            <a:ext cx="10326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Eniola Onitiju</a:t>
            </a:r>
            <a:endParaRPr sz="800">
              <a:solidFill>
                <a:srgbClr val="999999"/>
              </a:solidFill>
              <a:latin typeface="Verdana"/>
              <a:ea typeface="Verdana"/>
              <a:cs typeface="Verdana"/>
              <a:sym typeface="Verdana"/>
            </a:endParaRPr>
          </a:p>
        </p:txBody>
      </p:sp>
      <p:pic>
        <p:nvPicPr>
          <p:cNvPr descr="See the source image" id="210" name="Google Shape;210;p29"/>
          <p:cNvPicPr preferRelativeResize="0"/>
          <p:nvPr/>
        </p:nvPicPr>
        <p:blipFill>
          <a:blip r:embed="rId4">
            <a:alphaModFix/>
          </a:blip>
          <a:stretch>
            <a:fillRect/>
          </a:stretch>
        </p:blipFill>
        <p:spPr>
          <a:xfrm>
            <a:off x="2190750" y="3401375"/>
            <a:ext cx="4762500" cy="1123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idx="1" type="body"/>
          </p:nvPr>
        </p:nvSpPr>
        <p:spPr>
          <a:xfrm>
            <a:off x="425100" y="844321"/>
            <a:ext cx="4455600" cy="402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Finalized TE Module selection</a:t>
            </a:r>
            <a:endParaRPr b="0" sz="2200">
              <a:latin typeface="Helvetica Neue"/>
              <a:ea typeface="Helvetica Neue"/>
              <a:cs typeface="Helvetica Neue"/>
              <a:sym typeface="Helvetica Neue"/>
            </a:endParaRPr>
          </a:p>
        </p:txBody>
      </p:sp>
      <p:sp>
        <p:nvSpPr>
          <p:cNvPr id="216" name="Google Shape;216;p30"/>
          <p:cNvSpPr txBox="1"/>
          <p:nvPr>
            <p:ph idx="2" type="body"/>
          </p:nvPr>
        </p:nvSpPr>
        <p:spPr>
          <a:xfrm>
            <a:off x="385200" y="1393550"/>
            <a:ext cx="4186800" cy="3226800"/>
          </a:xfrm>
          <a:prstGeom prst="rect">
            <a:avLst/>
          </a:prstGeom>
        </p:spPr>
        <p:txBody>
          <a:bodyPr anchorCtr="0" anchor="t" bIns="34275" lIns="68575" spcFirstLastPara="1" rIns="68575" wrap="square" tIns="34275">
            <a:noAutofit/>
          </a:bodyPr>
          <a:lstStyle/>
          <a:p>
            <a:pPr indent="-342900" lvl="0" marL="457200" rtl="0" algn="l">
              <a:lnSpc>
                <a:spcPct val="200000"/>
              </a:lnSpc>
              <a:spcBef>
                <a:spcPts val="80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HP-199-1.4-0.8</a:t>
            </a:r>
            <a:endParaRPr sz="1800">
              <a:solidFill>
                <a:srgbClr val="000000"/>
              </a:solidFill>
              <a:latin typeface="Helvetica Neue"/>
              <a:ea typeface="Helvetica Neue"/>
              <a:cs typeface="Helvetica Neue"/>
              <a:sym typeface="Helvetica Neue"/>
            </a:endParaRPr>
          </a:p>
          <a:p>
            <a:pPr indent="-342900" lvl="0" marL="457200" rtl="0" algn="l">
              <a:lnSpc>
                <a:spcPct val="200000"/>
              </a:lnSpc>
              <a:spcBef>
                <a:spcPts val="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Power output: 172W</a:t>
            </a:r>
            <a:endParaRPr sz="1800">
              <a:solidFill>
                <a:srgbClr val="000000"/>
              </a:solidFill>
              <a:latin typeface="Helvetica Neue"/>
              <a:ea typeface="Helvetica Neue"/>
              <a:cs typeface="Helvetica Neue"/>
              <a:sym typeface="Helvetica Neue"/>
            </a:endParaRPr>
          </a:p>
          <a:p>
            <a:pPr indent="-342900" lvl="0" marL="457200" rtl="0" algn="l">
              <a:lnSpc>
                <a:spcPct val="200000"/>
              </a:lnSpc>
              <a:spcBef>
                <a:spcPts val="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Size: 40 x 40 x 3.2 mm</a:t>
            </a:r>
            <a:endParaRPr sz="1800">
              <a:solidFill>
                <a:srgbClr val="000000"/>
              </a:solidFill>
              <a:latin typeface="Helvetica Neue"/>
              <a:ea typeface="Helvetica Neue"/>
              <a:cs typeface="Helvetica Neue"/>
              <a:sym typeface="Helvetica Neue"/>
            </a:endParaRPr>
          </a:p>
          <a:p>
            <a:pPr indent="-342900" lvl="0" marL="457200" rtl="0" algn="l">
              <a:lnSpc>
                <a:spcPct val="200000"/>
              </a:lnSpc>
              <a:spcBef>
                <a:spcPts val="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Cost: $37.80 per module</a:t>
            </a:r>
            <a:endParaRPr sz="1800">
              <a:solidFill>
                <a:srgbClr val="000000"/>
              </a:solidFill>
              <a:latin typeface="Helvetica Neue"/>
              <a:ea typeface="Helvetica Neue"/>
              <a:cs typeface="Helvetica Neue"/>
              <a:sym typeface="Helvetica Neue"/>
            </a:endParaRPr>
          </a:p>
        </p:txBody>
      </p:sp>
      <p:sp>
        <p:nvSpPr>
          <p:cNvPr id="217" name="Google Shape;217;p30"/>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sp>
        <p:nvSpPr>
          <p:cNvPr id="218" name="Google Shape;218;p30"/>
          <p:cNvSpPr txBox="1"/>
          <p:nvPr/>
        </p:nvSpPr>
        <p:spPr>
          <a:xfrm>
            <a:off x="5183425" y="4365488"/>
            <a:ext cx="2432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Helvetica Neue"/>
                <a:ea typeface="Helvetica Neue"/>
                <a:cs typeface="Helvetica Neue"/>
                <a:sym typeface="Helvetica Neue"/>
                <a:hlinkClick r:id="rId3"/>
              </a:rPr>
              <a:t>https://tetech.com/wp-content/uploads/2019/03/HP-199-1.4-0.8.pdf</a:t>
            </a:r>
            <a:r>
              <a:rPr lang="en" sz="900">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219" name="Google Shape;219;p30"/>
          <p:cNvSpPr txBox="1"/>
          <p:nvPr>
            <p:ph type="title"/>
          </p:nvPr>
        </p:nvSpPr>
        <p:spPr>
          <a:xfrm>
            <a:off x="623700" y="0"/>
            <a:ext cx="8293800" cy="9627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3000">
                <a:solidFill>
                  <a:srgbClr val="8B0F00"/>
                </a:solidFill>
                <a:latin typeface="Helvetica Neue"/>
                <a:ea typeface="Helvetica Neue"/>
                <a:cs typeface="Helvetica Neue"/>
                <a:sym typeface="Helvetica Neue"/>
              </a:rPr>
              <a:t>1. </a:t>
            </a:r>
            <a:r>
              <a:rPr lang="en" sz="3000">
                <a:solidFill>
                  <a:srgbClr val="8B0F00"/>
                </a:solidFill>
                <a:latin typeface="Helvetica Neue"/>
                <a:ea typeface="Helvetica Neue"/>
                <a:cs typeface="Helvetica Neue"/>
                <a:sym typeface="Helvetica Neue"/>
              </a:rPr>
              <a:t>Energy Efficiency: </a:t>
            </a:r>
            <a:r>
              <a:rPr i="1" lang="en" sz="3000">
                <a:solidFill>
                  <a:srgbClr val="8B0F00"/>
                </a:solidFill>
                <a:latin typeface="Helvetica Neue"/>
                <a:ea typeface="Helvetica Neue"/>
                <a:cs typeface="Helvetica Neue"/>
                <a:sym typeface="Helvetica Neue"/>
              </a:rPr>
              <a:t>Coefficient of Performance</a:t>
            </a:r>
            <a:endParaRPr/>
          </a:p>
        </p:txBody>
      </p:sp>
      <p:cxnSp>
        <p:nvCxnSpPr>
          <p:cNvPr id="220" name="Google Shape;220;p30"/>
          <p:cNvCxnSpPr/>
          <p:nvPr/>
        </p:nvCxnSpPr>
        <p:spPr>
          <a:xfrm>
            <a:off x="425100" y="697088"/>
            <a:ext cx="8293800" cy="0"/>
          </a:xfrm>
          <a:prstGeom prst="straightConnector1">
            <a:avLst/>
          </a:prstGeom>
          <a:noFill/>
          <a:ln cap="flat" cmpd="sng" w="9525">
            <a:solidFill>
              <a:schemeClr val="dk2"/>
            </a:solidFill>
            <a:prstDash val="solid"/>
            <a:round/>
            <a:headEnd len="med" w="med" type="none"/>
            <a:tailEnd len="med" w="med" type="none"/>
          </a:ln>
        </p:spPr>
      </p:cxnSp>
      <p:pic>
        <p:nvPicPr>
          <p:cNvPr id="221" name="Google Shape;221;p30"/>
          <p:cNvPicPr preferRelativeResize="0"/>
          <p:nvPr/>
        </p:nvPicPr>
        <p:blipFill>
          <a:blip r:embed="rId4">
            <a:alphaModFix/>
          </a:blip>
          <a:stretch>
            <a:fillRect/>
          </a:stretch>
        </p:blipFill>
        <p:spPr>
          <a:xfrm>
            <a:off x="4727769" y="1139138"/>
            <a:ext cx="4009149" cy="1661449"/>
          </a:xfrm>
          <a:prstGeom prst="rect">
            <a:avLst/>
          </a:prstGeom>
          <a:noFill/>
          <a:ln>
            <a:noFill/>
          </a:ln>
        </p:spPr>
      </p:pic>
      <p:pic>
        <p:nvPicPr>
          <p:cNvPr id="222" name="Google Shape;222;p30"/>
          <p:cNvPicPr preferRelativeResize="0"/>
          <p:nvPr/>
        </p:nvPicPr>
        <p:blipFill>
          <a:blip r:embed="rId5">
            <a:alphaModFix/>
          </a:blip>
          <a:stretch>
            <a:fillRect/>
          </a:stretch>
        </p:blipFill>
        <p:spPr>
          <a:xfrm>
            <a:off x="4736788" y="2800575"/>
            <a:ext cx="3991125" cy="1512875"/>
          </a:xfrm>
          <a:prstGeom prst="rect">
            <a:avLst/>
          </a:prstGeom>
          <a:noFill/>
          <a:ln>
            <a:noFill/>
          </a:ln>
        </p:spPr>
      </p:pic>
      <p:sp>
        <p:nvSpPr>
          <p:cNvPr id="223" name="Google Shape;223;p30"/>
          <p:cNvSpPr txBox="1"/>
          <p:nvPr/>
        </p:nvSpPr>
        <p:spPr>
          <a:xfrm>
            <a:off x="4300950" y="4897800"/>
            <a:ext cx="939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Eniola Onitiju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425100" y="-32050"/>
            <a:ext cx="8293800" cy="9627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3000">
                <a:solidFill>
                  <a:srgbClr val="8B0F00"/>
                </a:solidFill>
                <a:latin typeface="Helvetica Neue"/>
                <a:ea typeface="Helvetica Neue"/>
                <a:cs typeface="Helvetica Neue"/>
                <a:sym typeface="Helvetica Neue"/>
              </a:rPr>
              <a:t>1. Energy Efficiency: </a:t>
            </a:r>
            <a:r>
              <a:rPr i="1" lang="en" sz="3000">
                <a:solidFill>
                  <a:srgbClr val="8B0F00"/>
                </a:solidFill>
                <a:latin typeface="Helvetica Neue"/>
                <a:ea typeface="Helvetica Neue"/>
                <a:cs typeface="Helvetica Neue"/>
                <a:sym typeface="Helvetica Neue"/>
              </a:rPr>
              <a:t>Coefficient of Performance</a:t>
            </a:r>
            <a:endParaRPr/>
          </a:p>
        </p:txBody>
      </p:sp>
      <p:sp>
        <p:nvSpPr>
          <p:cNvPr id="229" name="Google Shape;229;p31"/>
          <p:cNvSpPr txBox="1"/>
          <p:nvPr>
            <p:ph idx="2" type="body"/>
          </p:nvPr>
        </p:nvSpPr>
        <p:spPr>
          <a:xfrm>
            <a:off x="357300" y="1232900"/>
            <a:ext cx="3680400" cy="3459000"/>
          </a:xfrm>
          <a:prstGeom prst="rect">
            <a:avLst/>
          </a:prstGeom>
        </p:spPr>
        <p:txBody>
          <a:bodyPr anchorCtr="0" anchor="t" bIns="34275" lIns="68575" spcFirstLastPara="1" rIns="68575" wrap="square" tIns="34275">
            <a:noAutofit/>
          </a:bodyPr>
          <a:lstStyle/>
          <a:p>
            <a:pPr indent="-349250" lvl="0" marL="457200" rtl="0" algn="l">
              <a:lnSpc>
                <a:spcPct val="150000"/>
              </a:lnSpc>
              <a:spcBef>
                <a:spcPts val="80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To d</a:t>
            </a:r>
            <a:r>
              <a:rPr lang="en" sz="1900">
                <a:solidFill>
                  <a:srgbClr val="000000"/>
                </a:solidFill>
                <a:latin typeface="Helvetica Neue"/>
                <a:ea typeface="Helvetica Neue"/>
                <a:cs typeface="Helvetica Neue"/>
                <a:sym typeface="Helvetica Neue"/>
              </a:rPr>
              <a:t>etermine the COP, Qc, Input power, and No. of TEM needed. </a:t>
            </a:r>
            <a:endParaRPr sz="1900">
              <a:solidFill>
                <a:srgbClr val="000000"/>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Input parameters: Voltage, Current, and dT (Temperature difference).</a:t>
            </a:r>
            <a:endParaRPr sz="1900">
              <a:solidFill>
                <a:srgbClr val="000000"/>
              </a:solidFill>
              <a:latin typeface="Helvetica Neue"/>
              <a:ea typeface="Helvetica Neue"/>
              <a:cs typeface="Helvetica Neue"/>
              <a:sym typeface="Helvetica Neue"/>
            </a:endParaRPr>
          </a:p>
        </p:txBody>
      </p:sp>
      <p:cxnSp>
        <p:nvCxnSpPr>
          <p:cNvPr id="230" name="Google Shape;230;p31"/>
          <p:cNvCxnSpPr/>
          <p:nvPr/>
        </p:nvCxnSpPr>
        <p:spPr>
          <a:xfrm>
            <a:off x="425100" y="705100"/>
            <a:ext cx="8293800" cy="0"/>
          </a:xfrm>
          <a:prstGeom prst="straightConnector1">
            <a:avLst/>
          </a:prstGeom>
          <a:noFill/>
          <a:ln cap="flat" cmpd="sng" w="9525">
            <a:solidFill>
              <a:schemeClr val="dk2"/>
            </a:solidFill>
            <a:prstDash val="solid"/>
            <a:round/>
            <a:headEnd len="med" w="med" type="none"/>
            <a:tailEnd len="med" w="med" type="none"/>
          </a:ln>
        </p:spPr>
      </p:cxnSp>
      <p:sp>
        <p:nvSpPr>
          <p:cNvPr id="231" name="Google Shape;231;p31"/>
          <p:cNvSpPr txBox="1"/>
          <p:nvPr>
            <p:ph idx="1" type="body"/>
          </p:nvPr>
        </p:nvSpPr>
        <p:spPr>
          <a:xfrm>
            <a:off x="458400" y="805796"/>
            <a:ext cx="4455600" cy="402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COP Calculation</a:t>
            </a:r>
            <a:endParaRPr b="0" sz="2200">
              <a:latin typeface="Helvetica Neue"/>
              <a:ea typeface="Helvetica Neue"/>
              <a:cs typeface="Helvetica Neue"/>
              <a:sym typeface="Helvetica Neue"/>
            </a:endParaRPr>
          </a:p>
        </p:txBody>
      </p:sp>
      <p:sp>
        <p:nvSpPr>
          <p:cNvPr id="232" name="Google Shape;232;p31"/>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sp>
        <p:nvSpPr>
          <p:cNvPr id="233" name="Google Shape;233;p31"/>
          <p:cNvSpPr txBox="1"/>
          <p:nvPr/>
        </p:nvSpPr>
        <p:spPr>
          <a:xfrm>
            <a:off x="5029000" y="4341163"/>
            <a:ext cx="2798100" cy="4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Table showing COP calculation for the selected High Powered TE Module (TEM)</a:t>
            </a:r>
            <a:endParaRPr sz="1000">
              <a:latin typeface="Helvetica Neue"/>
              <a:ea typeface="Helvetica Neue"/>
              <a:cs typeface="Helvetica Neue"/>
              <a:sym typeface="Helvetica Neue"/>
            </a:endParaRPr>
          </a:p>
        </p:txBody>
      </p:sp>
      <p:sp>
        <p:nvSpPr>
          <p:cNvPr id="234" name="Google Shape;234;p31"/>
          <p:cNvSpPr txBox="1"/>
          <p:nvPr/>
        </p:nvSpPr>
        <p:spPr>
          <a:xfrm>
            <a:off x="4055700" y="4909300"/>
            <a:ext cx="10326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Eniola Onitiju</a:t>
            </a:r>
            <a:endParaRPr sz="800">
              <a:solidFill>
                <a:srgbClr val="999999"/>
              </a:solidFill>
              <a:latin typeface="Verdana"/>
              <a:ea typeface="Verdana"/>
              <a:cs typeface="Verdana"/>
              <a:sym typeface="Verdana"/>
            </a:endParaRPr>
          </a:p>
        </p:txBody>
      </p:sp>
      <p:pic>
        <p:nvPicPr>
          <p:cNvPr id="235" name="Google Shape;235;p31"/>
          <p:cNvPicPr preferRelativeResize="0"/>
          <p:nvPr/>
        </p:nvPicPr>
        <p:blipFill>
          <a:blip r:embed="rId3">
            <a:alphaModFix/>
          </a:blip>
          <a:stretch>
            <a:fillRect/>
          </a:stretch>
        </p:blipFill>
        <p:spPr>
          <a:xfrm>
            <a:off x="3917375" y="1352600"/>
            <a:ext cx="5021374" cy="287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425100" y="-32050"/>
            <a:ext cx="8293800" cy="9627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3000">
                <a:solidFill>
                  <a:srgbClr val="8B0F00"/>
                </a:solidFill>
                <a:latin typeface="Helvetica Neue"/>
                <a:ea typeface="Helvetica Neue"/>
                <a:cs typeface="Helvetica Neue"/>
                <a:sym typeface="Helvetica Neue"/>
              </a:rPr>
              <a:t>1. Energy Efficiency: </a:t>
            </a:r>
            <a:r>
              <a:rPr i="1" lang="en" sz="3000">
                <a:solidFill>
                  <a:srgbClr val="8B0F00"/>
                </a:solidFill>
                <a:latin typeface="Helvetica Neue"/>
                <a:ea typeface="Helvetica Neue"/>
                <a:cs typeface="Helvetica Neue"/>
                <a:sym typeface="Helvetica Neue"/>
              </a:rPr>
              <a:t>Coefficient of Performance</a:t>
            </a:r>
            <a:endParaRPr/>
          </a:p>
        </p:txBody>
      </p:sp>
      <p:cxnSp>
        <p:nvCxnSpPr>
          <p:cNvPr id="241" name="Google Shape;241;p32"/>
          <p:cNvCxnSpPr/>
          <p:nvPr/>
        </p:nvCxnSpPr>
        <p:spPr>
          <a:xfrm>
            <a:off x="425100" y="705100"/>
            <a:ext cx="82938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32"/>
          <p:cNvSpPr txBox="1"/>
          <p:nvPr>
            <p:ph idx="1" type="body"/>
          </p:nvPr>
        </p:nvSpPr>
        <p:spPr>
          <a:xfrm>
            <a:off x="458400" y="805796"/>
            <a:ext cx="4455600" cy="402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COP comparison </a:t>
            </a:r>
            <a:endParaRPr b="0" sz="2200">
              <a:latin typeface="Helvetica Neue"/>
              <a:ea typeface="Helvetica Neue"/>
              <a:cs typeface="Helvetica Neue"/>
              <a:sym typeface="Helvetica Neue"/>
            </a:endParaRPr>
          </a:p>
        </p:txBody>
      </p:sp>
      <p:sp>
        <p:nvSpPr>
          <p:cNvPr id="243" name="Google Shape;243;p32"/>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244" name="Google Shape;244;p32"/>
          <p:cNvPicPr preferRelativeResize="0"/>
          <p:nvPr/>
        </p:nvPicPr>
        <p:blipFill rotWithShape="1">
          <a:blip r:embed="rId3">
            <a:alphaModFix/>
          </a:blip>
          <a:srcRect b="2827" l="0" r="931" t="0"/>
          <a:stretch/>
        </p:blipFill>
        <p:spPr>
          <a:xfrm>
            <a:off x="469500" y="1382950"/>
            <a:ext cx="4102499" cy="2756525"/>
          </a:xfrm>
          <a:prstGeom prst="rect">
            <a:avLst/>
          </a:prstGeom>
          <a:noFill/>
          <a:ln>
            <a:noFill/>
          </a:ln>
        </p:spPr>
      </p:pic>
      <p:pic>
        <p:nvPicPr>
          <p:cNvPr id="245" name="Google Shape;245;p32"/>
          <p:cNvPicPr preferRelativeResize="0"/>
          <p:nvPr/>
        </p:nvPicPr>
        <p:blipFill rotWithShape="1">
          <a:blip r:embed="rId4">
            <a:alphaModFix/>
          </a:blip>
          <a:srcRect b="-5149" l="1496" r="1312" t="2973"/>
          <a:stretch/>
        </p:blipFill>
        <p:spPr>
          <a:xfrm>
            <a:off x="4572000" y="1299637"/>
            <a:ext cx="4193525" cy="2921162"/>
          </a:xfrm>
          <a:prstGeom prst="rect">
            <a:avLst/>
          </a:prstGeom>
          <a:noFill/>
          <a:ln>
            <a:noFill/>
          </a:ln>
        </p:spPr>
      </p:pic>
      <p:sp>
        <p:nvSpPr>
          <p:cNvPr id="246" name="Google Shape;246;p32"/>
          <p:cNvSpPr txBox="1"/>
          <p:nvPr/>
        </p:nvSpPr>
        <p:spPr>
          <a:xfrm>
            <a:off x="1638150" y="4314650"/>
            <a:ext cx="61158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elvetica Neue"/>
                <a:ea typeface="Helvetica Neue"/>
                <a:cs typeface="Helvetica Neue"/>
                <a:sym typeface="Helvetica Neue"/>
              </a:rPr>
              <a:t>Comparison between manufacturers data and calculated data for HP-119-1.4-0.8 TEM</a:t>
            </a:r>
            <a:endParaRPr sz="1200">
              <a:latin typeface="Helvetica Neue"/>
              <a:ea typeface="Helvetica Neue"/>
              <a:cs typeface="Helvetica Neue"/>
              <a:sym typeface="Helvetica Neue"/>
            </a:endParaRPr>
          </a:p>
        </p:txBody>
      </p:sp>
      <p:sp>
        <p:nvSpPr>
          <p:cNvPr id="247" name="Google Shape;247;p32"/>
          <p:cNvSpPr txBox="1"/>
          <p:nvPr/>
        </p:nvSpPr>
        <p:spPr>
          <a:xfrm>
            <a:off x="4055700" y="4909300"/>
            <a:ext cx="10326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Eniola Onitiju</a:t>
            </a:r>
            <a:endParaRPr sz="800">
              <a:solidFill>
                <a:srgbClr val="999999"/>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3"/>
          <p:cNvSpPr txBox="1"/>
          <p:nvPr>
            <p:ph idx="1" type="body"/>
          </p:nvPr>
        </p:nvSpPr>
        <p:spPr>
          <a:xfrm>
            <a:off x="447900" y="811375"/>
            <a:ext cx="4439100" cy="785400"/>
          </a:xfrm>
          <a:prstGeom prst="rect">
            <a:avLst/>
          </a:prstGeom>
        </p:spPr>
        <p:txBody>
          <a:bodyPr anchorCtr="0" anchor="b" bIns="34275" lIns="68575" spcFirstLastPara="1" rIns="68575" wrap="square" tIns="34275">
            <a:noAutofit/>
          </a:bodyPr>
          <a:lstStyle/>
          <a:p>
            <a:pPr indent="-342900" lvl="0" marL="457200" rtl="0" algn="l">
              <a:spcBef>
                <a:spcPts val="800"/>
              </a:spcBef>
              <a:spcAft>
                <a:spcPts val="0"/>
              </a:spcAft>
              <a:buClr>
                <a:srgbClr val="8B0F00"/>
              </a:buClr>
              <a:buSzPts val="1800"/>
              <a:buFont typeface="Helvetica Neue"/>
              <a:buChar char="❏"/>
            </a:pPr>
            <a:r>
              <a:rPr b="0" lang="en" sz="2200">
                <a:solidFill>
                  <a:srgbClr val="8B0F00"/>
                </a:solidFill>
                <a:latin typeface="Helvetica Neue"/>
                <a:ea typeface="Helvetica Neue"/>
                <a:cs typeface="Helvetica Neue"/>
                <a:sym typeface="Helvetica Neue"/>
              </a:rPr>
              <a:t>Cooling load Estimation</a:t>
            </a:r>
            <a:endParaRPr b="0" sz="2200">
              <a:solidFill>
                <a:srgbClr val="8B0F00"/>
              </a:solidFill>
              <a:latin typeface="Helvetica Neue"/>
              <a:ea typeface="Helvetica Neue"/>
              <a:cs typeface="Helvetica Neue"/>
              <a:sym typeface="Helvetica Neue"/>
            </a:endParaRPr>
          </a:p>
          <a:p>
            <a:pPr indent="0" lvl="0" marL="457200" rtl="0" algn="l">
              <a:spcBef>
                <a:spcPts val="800"/>
              </a:spcBef>
              <a:spcAft>
                <a:spcPts val="0"/>
              </a:spcAft>
              <a:buNone/>
            </a:pPr>
            <a:r>
              <a:t/>
            </a:r>
            <a:endParaRPr/>
          </a:p>
        </p:txBody>
      </p:sp>
      <p:sp>
        <p:nvSpPr>
          <p:cNvPr id="253" name="Google Shape;253;p33"/>
          <p:cNvSpPr txBox="1"/>
          <p:nvPr>
            <p:ph idx="2" type="body"/>
          </p:nvPr>
        </p:nvSpPr>
        <p:spPr>
          <a:xfrm>
            <a:off x="447900" y="1379725"/>
            <a:ext cx="4439100" cy="3665700"/>
          </a:xfrm>
          <a:prstGeom prst="rect">
            <a:avLst/>
          </a:prstGeom>
        </p:spPr>
        <p:txBody>
          <a:bodyPr anchorCtr="0" anchor="t" bIns="34275" lIns="68575" spcFirstLastPara="1" rIns="68575" wrap="square" tIns="34275">
            <a:noAutofit/>
          </a:bodyPr>
          <a:lstStyle/>
          <a:p>
            <a:pPr indent="-349250" lvl="0" marL="457200" rtl="0" algn="l">
              <a:lnSpc>
                <a:spcPct val="200000"/>
              </a:lnSpc>
              <a:spcBef>
                <a:spcPts val="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 </a:t>
            </a:r>
            <a:r>
              <a:rPr lang="en" sz="1900">
                <a:solidFill>
                  <a:srgbClr val="000000"/>
                </a:solidFill>
                <a:latin typeface="Helvetica Neue"/>
                <a:ea typeface="Helvetica Neue"/>
                <a:cs typeface="Helvetica Neue"/>
                <a:sym typeface="Helvetica Neue"/>
              </a:rPr>
              <a:t>Cooling </a:t>
            </a:r>
            <a:r>
              <a:rPr lang="en" sz="1900">
                <a:solidFill>
                  <a:srgbClr val="000000"/>
                </a:solidFill>
                <a:latin typeface="Helvetica Neue"/>
                <a:ea typeface="Helvetica Neue"/>
                <a:cs typeface="Helvetica Neue"/>
                <a:sym typeface="Helvetica Neue"/>
              </a:rPr>
              <a:t>load is the heat needed to be removed from the room.</a:t>
            </a:r>
            <a:endParaRPr sz="1900">
              <a:solidFill>
                <a:srgbClr val="000000"/>
              </a:solidFill>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000000"/>
              </a:buClr>
              <a:buSzPts val="1900"/>
              <a:buFont typeface="Times New Roman"/>
              <a:buChar char="●"/>
            </a:pPr>
            <a:r>
              <a:rPr lang="en" sz="1900">
                <a:solidFill>
                  <a:srgbClr val="000000"/>
                </a:solidFill>
                <a:latin typeface="Helvetica Neue"/>
                <a:ea typeface="Helvetica Neue"/>
                <a:cs typeface="Helvetica Neue"/>
                <a:sym typeface="Helvetica Neue"/>
              </a:rPr>
              <a:t>Room dim</a:t>
            </a:r>
            <a:r>
              <a:rPr lang="en" sz="1900">
                <a:solidFill>
                  <a:srgbClr val="000000"/>
                </a:solidFill>
                <a:latin typeface="Helvetica Neue"/>
                <a:ea typeface="Helvetica Neue"/>
                <a:cs typeface="Helvetica Neue"/>
                <a:sym typeface="Helvetica Neue"/>
              </a:rPr>
              <a:t>ensions</a:t>
            </a:r>
            <a:r>
              <a:rPr lang="en" sz="1900">
                <a:solidFill>
                  <a:srgbClr val="000000"/>
                </a:solidFill>
                <a:latin typeface="Helvetica Neue"/>
                <a:ea typeface="Helvetica Neue"/>
                <a:cs typeface="Helvetica Neue"/>
                <a:sym typeface="Helvetica Neue"/>
              </a:rPr>
              <a:t> : 1.22 x 1.22 x 1.53 m (LxW</a:t>
            </a:r>
            <a:r>
              <a:rPr lang="en" sz="1900">
                <a:solidFill>
                  <a:srgbClr val="000000"/>
                </a:solidFill>
                <a:latin typeface="Helvetica Neue"/>
                <a:ea typeface="Helvetica Neue"/>
                <a:cs typeface="Helvetica Neue"/>
                <a:sym typeface="Helvetica Neue"/>
              </a:rPr>
              <a:t>x</a:t>
            </a:r>
            <a:r>
              <a:rPr lang="en" sz="1900">
                <a:solidFill>
                  <a:srgbClr val="000000"/>
                </a:solidFill>
                <a:latin typeface="Helvetica Neue"/>
                <a:ea typeface="Helvetica Neue"/>
                <a:cs typeface="Helvetica Neue"/>
                <a:sym typeface="Helvetica Neue"/>
              </a:rPr>
              <a:t>H).</a:t>
            </a:r>
            <a:endParaRPr sz="1900">
              <a:solidFill>
                <a:srgbClr val="000000"/>
              </a:solidFill>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Walls: 2in. Structural insulated Panels (3 SIPs) +1 Plexiglass Panel.</a:t>
            </a:r>
            <a:endParaRPr sz="1900">
              <a:solidFill>
                <a:srgbClr val="000000"/>
              </a:solidFill>
              <a:latin typeface="Helvetica Neue"/>
              <a:ea typeface="Helvetica Neue"/>
              <a:cs typeface="Helvetica Neue"/>
              <a:sym typeface="Helvetica Neue"/>
            </a:endParaRPr>
          </a:p>
          <a:p>
            <a:pPr indent="0" lvl="0" marL="457200" rtl="0" algn="l">
              <a:lnSpc>
                <a:spcPct val="200000"/>
              </a:lnSpc>
              <a:spcBef>
                <a:spcPts val="0"/>
              </a:spcBef>
              <a:spcAft>
                <a:spcPts val="0"/>
              </a:spcAft>
              <a:buNone/>
            </a:pPr>
            <a:r>
              <a:t/>
            </a:r>
            <a:endParaRPr sz="1900">
              <a:solidFill>
                <a:srgbClr val="000000"/>
              </a:solidFill>
              <a:latin typeface="Helvetica Neue"/>
              <a:ea typeface="Helvetica Neue"/>
              <a:cs typeface="Helvetica Neue"/>
              <a:sym typeface="Helvetica Neue"/>
            </a:endParaRPr>
          </a:p>
        </p:txBody>
      </p:sp>
      <p:sp>
        <p:nvSpPr>
          <p:cNvPr id="254" name="Google Shape;254;p33"/>
          <p:cNvSpPr txBox="1"/>
          <p:nvPr>
            <p:ph type="title"/>
          </p:nvPr>
        </p:nvSpPr>
        <p:spPr>
          <a:xfrm>
            <a:off x="425100" y="-32050"/>
            <a:ext cx="8293800" cy="9627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3000">
                <a:solidFill>
                  <a:srgbClr val="8B0F00"/>
                </a:solidFill>
                <a:latin typeface="Helvetica Neue"/>
                <a:ea typeface="Helvetica Neue"/>
                <a:cs typeface="Helvetica Neue"/>
                <a:sym typeface="Helvetica Neue"/>
              </a:rPr>
              <a:t>1. Energy Efficiency: </a:t>
            </a:r>
            <a:r>
              <a:rPr i="1" lang="en" sz="3000">
                <a:solidFill>
                  <a:srgbClr val="8B0F00"/>
                </a:solidFill>
                <a:latin typeface="Helvetica Neue"/>
                <a:ea typeface="Helvetica Neue"/>
                <a:cs typeface="Helvetica Neue"/>
                <a:sym typeface="Helvetica Neue"/>
              </a:rPr>
              <a:t>System Load</a:t>
            </a:r>
            <a:endParaRPr/>
          </a:p>
        </p:txBody>
      </p:sp>
      <p:cxnSp>
        <p:nvCxnSpPr>
          <p:cNvPr id="255" name="Google Shape;255;p33"/>
          <p:cNvCxnSpPr/>
          <p:nvPr/>
        </p:nvCxnSpPr>
        <p:spPr>
          <a:xfrm>
            <a:off x="425100" y="697088"/>
            <a:ext cx="8293800" cy="0"/>
          </a:xfrm>
          <a:prstGeom prst="straightConnector1">
            <a:avLst/>
          </a:prstGeom>
          <a:noFill/>
          <a:ln cap="flat" cmpd="sng" w="9525">
            <a:solidFill>
              <a:schemeClr val="dk2"/>
            </a:solidFill>
            <a:prstDash val="solid"/>
            <a:round/>
            <a:headEnd len="med" w="med" type="none"/>
            <a:tailEnd len="med" w="med" type="none"/>
          </a:ln>
        </p:spPr>
      </p:cxnSp>
      <p:sp>
        <p:nvSpPr>
          <p:cNvPr id="256" name="Google Shape;256;p33"/>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sp>
        <p:nvSpPr>
          <p:cNvPr id="257" name="Google Shape;257;p33"/>
          <p:cNvSpPr txBox="1"/>
          <p:nvPr/>
        </p:nvSpPr>
        <p:spPr>
          <a:xfrm>
            <a:off x="4887000" y="4334100"/>
            <a:ext cx="27411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Verdana"/>
                <a:ea typeface="Verdana"/>
                <a:cs typeface="Verdana"/>
                <a:sym typeface="Verdana"/>
              </a:rPr>
              <a:t>Table showing the Total Cooling Load from various sources in our system</a:t>
            </a:r>
            <a:endParaRPr sz="900">
              <a:latin typeface="Verdana"/>
              <a:ea typeface="Verdana"/>
              <a:cs typeface="Verdana"/>
              <a:sym typeface="Verdana"/>
            </a:endParaRPr>
          </a:p>
        </p:txBody>
      </p:sp>
      <p:sp>
        <p:nvSpPr>
          <p:cNvPr id="258" name="Google Shape;258;p33"/>
          <p:cNvSpPr txBox="1"/>
          <p:nvPr/>
        </p:nvSpPr>
        <p:spPr>
          <a:xfrm>
            <a:off x="4055700" y="4909300"/>
            <a:ext cx="10326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Eniola Onitiju</a:t>
            </a:r>
            <a:endParaRPr sz="800">
              <a:solidFill>
                <a:srgbClr val="999999"/>
              </a:solidFill>
              <a:latin typeface="Verdana"/>
              <a:ea typeface="Verdana"/>
              <a:cs typeface="Verdana"/>
              <a:sym typeface="Verdana"/>
            </a:endParaRPr>
          </a:p>
        </p:txBody>
      </p:sp>
      <p:pic>
        <p:nvPicPr>
          <p:cNvPr id="259" name="Google Shape;259;p33"/>
          <p:cNvPicPr preferRelativeResize="0"/>
          <p:nvPr/>
        </p:nvPicPr>
        <p:blipFill>
          <a:blip r:embed="rId4">
            <a:alphaModFix/>
          </a:blip>
          <a:stretch>
            <a:fillRect/>
          </a:stretch>
        </p:blipFill>
        <p:spPr>
          <a:xfrm>
            <a:off x="4753825" y="1248274"/>
            <a:ext cx="4257000" cy="3085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628641" y="114044"/>
            <a:ext cx="7886700" cy="9942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3000">
                <a:latin typeface="Helvetica Neue"/>
                <a:ea typeface="Helvetica Neue"/>
                <a:cs typeface="Helvetica Neue"/>
                <a:sym typeface="Helvetica Neue"/>
              </a:rPr>
              <a:t>1.  Energy Efficiency: </a:t>
            </a:r>
            <a:r>
              <a:rPr i="1" lang="en" sz="3000">
                <a:latin typeface="Helvetica Neue"/>
                <a:ea typeface="Helvetica Neue"/>
                <a:cs typeface="Helvetica Neue"/>
                <a:sym typeface="Helvetica Neue"/>
              </a:rPr>
              <a:t>Heat sinks</a:t>
            </a:r>
            <a:endParaRPr i="1" sz="30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i="1" sz="3000">
              <a:latin typeface="Helvetica Neue"/>
              <a:ea typeface="Helvetica Neue"/>
              <a:cs typeface="Helvetica Neue"/>
              <a:sym typeface="Helvetica Neue"/>
            </a:endParaRPr>
          </a:p>
        </p:txBody>
      </p:sp>
      <p:sp>
        <p:nvSpPr>
          <p:cNvPr id="265" name="Google Shape;265;p34"/>
          <p:cNvSpPr txBox="1"/>
          <p:nvPr>
            <p:ph idx="1" type="body"/>
          </p:nvPr>
        </p:nvSpPr>
        <p:spPr>
          <a:xfrm>
            <a:off x="628641" y="820122"/>
            <a:ext cx="3868500" cy="618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Heat Sinks</a:t>
            </a:r>
            <a:r>
              <a:rPr b="0" lang="en" sz="2200">
                <a:latin typeface="Helvetica Neue"/>
                <a:ea typeface="Helvetica Neue"/>
                <a:cs typeface="Helvetica Neue"/>
                <a:sym typeface="Helvetica Neue"/>
              </a:rPr>
              <a:t> </a:t>
            </a:r>
            <a:endParaRPr b="0" sz="2200">
              <a:latin typeface="Helvetica Neue"/>
              <a:ea typeface="Helvetica Neue"/>
              <a:cs typeface="Helvetica Neue"/>
              <a:sym typeface="Helvetica Neue"/>
            </a:endParaRPr>
          </a:p>
          <a:p>
            <a:pPr indent="0" lvl="0" marL="457200" rtl="0" algn="l">
              <a:spcBef>
                <a:spcPts val="800"/>
              </a:spcBef>
              <a:spcAft>
                <a:spcPts val="0"/>
              </a:spcAft>
              <a:buNone/>
            </a:pPr>
            <a:r>
              <a:t/>
            </a:r>
            <a:endParaRPr b="0" sz="2200">
              <a:latin typeface="Helvetica Neue"/>
              <a:ea typeface="Helvetica Neue"/>
              <a:cs typeface="Helvetica Neue"/>
              <a:sym typeface="Helvetica Neue"/>
            </a:endParaRPr>
          </a:p>
        </p:txBody>
      </p:sp>
      <p:sp>
        <p:nvSpPr>
          <p:cNvPr id="266" name="Google Shape;266;p34"/>
          <p:cNvSpPr txBox="1"/>
          <p:nvPr>
            <p:ph idx="2" type="body"/>
          </p:nvPr>
        </p:nvSpPr>
        <p:spPr>
          <a:xfrm>
            <a:off x="629850" y="1045863"/>
            <a:ext cx="8284800" cy="1831800"/>
          </a:xfrm>
          <a:prstGeom prst="rect">
            <a:avLst/>
          </a:prstGeom>
        </p:spPr>
        <p:txBody>
          <a:bodyPr anchorCtr="0" anchor="t" bIns="34275" lIns="68575" spcFirstLastPara="1" rIns="68575" wrap="square" tIns="34275">
            <a:noAutofit/>
          </a:bodyPr>
          <a:lstStyle/>
          <a:p>
            <a:pPr indent="-342900" lvl="0" marL="457200" rtl="0" algn="l">
              <a:lnSpc>
                <a:spcPct val="150000"/>
              </a:lnSpc>
              <a:spcBef>
                <a:spcPts val="80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A heatsink is a thermal </a:t>
            </a:r>
            <a:r>
              <a:rPr lang="en" sz="1800">
                <a:solidFill>
                  <a:srgbClr val="000000"/>
                </a:solidFill>
                <a:latin typeface="Helvetica Neue"/>
                <a:ea typeface="Helvetica Neue"/>
                <a:cs typeface="Helvetica Neue"/>
                <a:sym typeface="Helvetica Neue"/>
              </a:rPr>
              <a:t>Reservoir</a:t>
            </a:r>
            <a:r>
              <a:rPr lang="en" sz="1800">
                <a:solidFill>
                  <a:srgbClr val="000000"/>
                </a:solidFill>
                <a:latin typeface="Helvetica Neue"/>
                <a:ea typeface="Helvetica Neue"/>
                <a:cs typeface="Helvetica Neue"/>
                <a:sym typeface="Helvetica Neue"/>
              </a:rPr>
              <a:t> to aid in the dissipation of heat. </a:t>
            </a:r>
            <a:endParaRPr sz="1800">
              <a:solidFill>
                <a:srgbClr val="000000"/>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TE modules need a set temperature difference to </a:t>
            </a:r>
            <a:r>
              <a:rPr lang="en" sz="1800">
                <a:solidFill>
                  <a:srgbClr val="000000"/>
                </a:solidFill>
                <a:latin typeface="Helvetica Neue"/>
                <a:ea typeface="Helvetica Neue"/>
                <a:cs typeface="Helvetica Neue"/>
                <a:sym typeface="Helvetica Neue"/>
              </a:rPr>
              <a:t>operate</a:t>
            </a:r>
            <a:r>
              <a:rPr lang="en" sz="1800">
                <a:solidFill>
                  <a:srgbClr val="000000"/>
                </a:solidFill>
                <a:latin typeface="Helvetica Neue"/>
                <a:ea typeface="Helvetica Neue"/>
                <a:cs typeface="Helvetica Neue"/>
                <a:sym typeface="Helvetica Neue"/>
              </a:rPr>
              <a:t> at an </a:t>
            </a:r>
            <a:r>
              <a:rPr lang="en" sz="1800">
                <a:solidFill>
                  <a:srgbClr val="000000"/>
                </a:solidFill>
                <a:latin typeface="Helvetica Neue"/>
                <a:ea typeface="Helvetica Neue"/>
                <a:cs typeface="Helvetica Neue"/>
                <a:sym typeface="Helvetica Neue"/>
              </a:rPr>
              <a:t>optimal</a:t>
            </a:r>
            <a:r>
              <a:rPr lang="en" sz="1800">
                <a:solidFill>
                  <a:srgbClr val="000000"/>
                </a:solidFill>
                <a:latin typeface="Helvetica Neue"/>
                <a:ea typeface="Helvetica Neue"/>
                <a:cs typeface="Helvetica Neue"/>
                <a:sym typeface="Helvetica Neue"/>
              </a:rPr>
              <a:t> COP.</a:t>
            </a:r>
            <a:endParaRPr sz="1800">
              <a:solidFill>
                <a:srgbClr val="000000"/>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A heatsink capable of </a:t>
            </a:r>
            <a:r>
              <a:rPr lang="en" sz="1800">
                <a:solidFill>
                  <a:srgbClr val="000000"/>
                </a:solidFill>
                <a:latin typeface="Helvetica Neue"/>
                <a:ea typeface="Helvetica Neue"/>
                <a:cs typeface="Helvetica Neue"/>
                <a:sym typeface="Helvetica Neue"/>
              </a:rPr>
              <a:t>maintaining this set temperature difference is needed.</a:t>
            </a:r>
            <a:r>
              <a:rPr lang="en" sz="1800">
                <a:solidFill>
                  <a:srgbClr val="000000"/>
                </a:solidFill>
                <a:latin typeface="Helvetica Neue"/>
                <a:ea typeface="Helvetica Neue"/>
                <a:cs typeface="Helvetica Neue"/>
                <a:sym typeface="Helvetica Neue"/>
              </a:rPr>
              <a:t>  </a:t>
            </a:r>
            <a:endParaRPr sz="1800">
              <a:solidFill>
                <a:srgbClr val="000000"/>
              </a:solidFill>
              <a:latin typeface="Helvetica Neue"/>
              <a:ea typeface="Helvetica Neue"/>
              <a:cs typeface="Helvetica Neue"/>
              <a:sym typeface="Helvetica Neue"/>
            </a:endParaRPr>
          </a:p>
          <a:p>
            <a:pPr indent="0" lvl="0" marL="457200" rtl="0" algn="l">
              <a:lnSpc>
                <a:spcPct val="150000"/>
              </a:lnSpc>
              <a:spcBef>
                <a:spcPts val="80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267" name="Google Shape;267;p34"/>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cxnSp>
        <p:nvCxnSpPr>
          <p:cNvPr id="268" name="Google Shape;268;p34"/>
          <p:cNvCxnSpPr/>
          <p:nvPr/>
        </p:nvCxnSpPr>
        <p:spPr>
          <a:xfrm>
            <a:off x="628641" y="552794"/>
            <a:ext cx="7886700" cy="0"/>
          </a:xfrm>
          <a:prstGeom prst="straightConnector1">
            <a:avLst/>
          </a:prstGeom>
          <a:noFill/>
          <a:ln cap="flat" cmpd="sng" w="9525">
            <a:solidFill>
              <a:schemeClr val="dk2"/>
            </a:solidFill>
            <a:prstDash val="solid"/>
            <a:round/>
            <a:headEnd len="med" w="med" type="none"/>
            <a:tailEnd len="med" w="med" type="none"/>
          </a:ln>
        </p:spPr>
      </p:cxnSp>
      <p:pic>
        <p:nvPicPr>
          <p:cNvPr id="269" name="Google Shape;269;p34"/>
          <p:cNvPicPr preferRelativeResize="0"/>
          <p:nvPr/>
        </p:nvPicPr>
        <p:blipFill rotWithShape="1">
          <a:blip r:embed="rId3">
            <a:alphaModFix/>
          </a:blip>
          <a:srcRect b="10800" l="0" r="0" t="12764"/>
          <a:stretch/>
        </p:blipFill>
        <p:spPr>
          <a:xfrm>
            <a:off x="629850" y="3237600"/>
            <a:ext cx="2211975" cy="1477600"/>
          </a:xfrm>
          <a:prstGeom prst="rect">
            <a:avLst/>
          </a:prstGeom>
          <a:noFill/>
          <a:ln>
            <a:noFill/>
          </a:ln>
        </p:spPr>
      </p:pic>
      <p:pic>
        <p:nvPicPr>
          <p:cNvPr id="270" name="Google Shape;270;p34"/>
          <p:cNvPicPr preferRelativeResize="0"/>
          <p:nvPr/>
        </p:nvPicPr>
        <p:blipFill rotWithShape="1">
          <a:blip r:embed="rId4">
            <a:alphaModFix/>
          </a:blip>
          <a:srcRect b="9615" l="0" r="0" t="9510"/>
          <a:stretch/>
        </p:blipFill>
        <p:spPr>
          <a:xfrm>
            <a:off x="3113700" y="2928800"/>
            <a:ext cx="2504525" cy="1786400"/>
          </a:xfrm>
          <a:prstGeom prst="rect">
            <a:avLst/>
          </a:prstGeom>
          <a:noFill/>
          <a:ln>
            <a:noFill/>
          </a:ln>
        </p:spPr>
      </p:pic>
      <p:pic>
        <p:nvPicPr>
          <p:cNvPr id="271" name="Google Shape;271;p34"/>
          <p:cNvPicPr preferRelativeResize="0"/>
          <p:nvPr/>
        </p:nvPicPr>
        <p:blipFill rotWithShape="1">
          <a:blip r:embed="rId5">
            <a:alphaModFix/>
          </a:blip>
          <a:srcRect b="4755" l="0" r="2448" t="5348"/>
          <a:stretch/>
        </p:blipFill>
        <p:spPr>
          <a:xfrm>
            <a:off x="5978225" y="3101325"/>
            <a:ext cx="2211975" cy="1550061"/>
          </a:xfrm>
          <a:prstGeom prst="rect">
            <a:avLst/>
          </a:prstGeom>
          <a:noFill/>
          <a:ln>
            <a:noFill/>
          </a:ln>
        </p:spPr>
      </p:pic>
      <p:sp>
        <p:nvSpPr>
          <p:cNvPr id="272" name="Google Shape;272;p34"/>
          <p:cNvSpPr txBox="1"/>
          <p:nvPr/>
        </p:nvSpPr>
        <p:spPr>
          <a:xfrm>
            <a:off x="6119920" y="4612150"/>
            <a:ext cx="1789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accent1"/>
                </a:solidFill>
                <a:latin typeface="Helvetica Neue"/>
                <a:ea typeface="Helvetica Neue"/>
                <a:cs typeface="Helvetica Neue"/>
                <a:sym typeface="Helvetica Neue"/>
                <a:hlinkClick r:id="rId6">
                  <a:extLst>
                    <a:ext uri="{A12FA001-AC4F-418D-AE19-62706E023703}">
                      <ahyp:hlinkClr val="tx"/>
                    </a:ext>
                  </a:extLst>
                </a:hlinkClick>
              </a:rPr>
              <a:t>https://alexnld.com/wp-content/uploads/2017/10/916dd3c4-d124-4f42-a414-f3283a19ad6f.jpg</a:t>
            </a:r>
            <a:endParaRPr sz="600">
              <a:latin typeface="Helvetica Neue"/>
              <a:ea typeface="Helvetica Neue"/>
              <a:cs typeface="Helvetica Neue"/>
              <a:sym typeface="Helvetica Neue"/>
            </a:endParaRPr>
          </a:p>
        </p:txBody>
      </p:sp>
      <p:sp>
        <p:nvSpPr>
          <p:cNvPr id="273" name="Google Shape;273;p34"/>
          <p:cNvSpPr txBox="1"/>
          <p:nvPr/>
        </p:nvSpPr>
        <p:spPr>
          <a:xfrm>
            <a:off x="859688" y="4629250"/>
            <a:ext cx="1752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7"/>
              </a:rPr>
              <a:t>https://3.imimg.com/data3/VH/BC/MY-7418038/bonded-fin-heat-sinks-500x500.jpg</a:t>
            </a:r>
            <a:endParaRPr sz="600">
              <a:latin typeface="Verdana"/>
              <a:ea typeface="Verdana"/>
              <a:cs typeface="Verdana"/>
              <a:sym typeface="Verdana"/>
            </a:endParaRPr>
          </a:p>
        </p:txBody>
      </p:sp>
      <p:sp>
        <p:nvSpPr>
          <p:cNvPr id="274" name="Google Shape;274;p34"/>
          <p:cNvSpPr txBox="1"/>
          <p:nvPr/>
        </p:nvSpPr>
        <p:spPr>
          <a:xfrm>
            <a:off x="3229275" y="4594300"/>
            <a:ext cx="2431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8"/>
              </a:rPr>
              <a:t>https://www.aluminiumdiecastingparts.com/photo/pl13022742-water_cooled_liquid_panel_copper_pipe_heat_sink_aluminum_extrusion_heatsink.jpg</a:t>
            </a:r>
            <a:endParaRPr sz="600">
              <a:latin typeface="Verdana"/>
              <a:ea typeface="Verdana"/>
              <a:cs typeface="Verdana"/>
              <a:sym typeface="Verdana"/>
            </a:endParaRPr>
          </a:p>
        </p:txBody>
      </p:sp>
      <p:sp>
        <p:nvSpPr>
          <p:cNvPr id="275" name="Google Shape;275;p34"/>
          <p:cNvSpPr txBox="1"/>
          <p:nvPr/>
        </p:nvSpPr>
        <p:spPr>
          <a:xfrm>
            <a:off x="3945075" y="4920250"/>
            <a:ext cx="8418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Liwei Zhang</a:t>
            </a:r>
            <a:endParaRPr sz="800">
              <a:solidFill>
                <a:srgbClr val="999999"/>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629841" y="273844"/>
            <a:ext cx="7886700" cy="994200"/>
          </a:xfrm>
          <a:prstGeom prst="rect">
            <a:avLst/>
          </a:prstGeom>
        </p:spPr>
        <p:txBody>
          <a:bodyPr anchorCtr="0" anchor="ctr" bIns="34275" lIns="68575" spcFirstLastPara="1" rIns="68575" wrap="square" tIns="34275">
            <a:noAutofit/>
          </a:bodyPr>
          <a:lstStyle/>
          <a:p>
            <a:pPr indent="-419100" lvl="0" marL="457200" rtl="0" algn="l">
              <a:spcBef>
                <a:spcPts val="0"/>
              </a:spcBef>
              <a:spcAft>
                <a:spcPts val="0"/>
              </a:spcAft>
              <a:buSzPts val="3000"/>
              <a:buFont typeface="Helvetica Neue"/>
              <a:buAutoNum type="arabicPeriod"/>
            </a:pPr>
            <a:r>
              <a:rPr lang="en" sz="3000">
                <a:latin typeface="Helvetica Neue"/>
                <a:ea typeface="Helvetica Neue"/>
                <a:cs typeface="Helvetica Neue"/>
                <a:sym typeface="Helvetica Neue"/>
              </a:rPr>
              <a:t>Energy Efficiency: </a:t>
            </a:r>
            <a:r>
              <a:rPr i="1" lang="en" sz="3000">
                <a:latin typeface="Helvetica Neue"/>
                <a:ea typeface="Helvetica Neue"/>
                <a:cs typeface="Helvetica Neue"/>
                <a:sym typeface="Helvetica Neue"/>
              </a:rPr>
              <a:t>Heat sinks </a:t>
            </a:r>
            <a:endParaRPr sz="3600">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281" name="Google Shape;281;p35"/>
          <p:cNvSpPr txBox="1"/>
          <p:nvPr>
            <p:ph idx="1" type="body"/>
          </p:nvPr>
        </p:nvSpPr>
        <p:spPr>
          <a:xfrm>
            <a:off x="629841" y="990897"/>
            <a:ext cx="3868500" cy="618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Decision matrix </a:t>
            </a:r>
            <a:endParaRPr b="0" sz="2200">
              <a:latin typeface="Helvetica Neue"/>
              <a:ea typeface="Helvetica Neue"/>
              <a:cs typeface="Helvetica Neue"/>
              <a:sym typeface="Helvetica Neue"/>
            </a:endParaRPr>
          </a:p>
          <a:p>
            <a:pPr indent="0" lvl="0" marL="0" rtl="0" algn="l">
              <a:spcBef>
                <a:spcPts val="800"/>
              </a:spcBef>
              <a:spcAft>
                <a:spcPts val="0"/>
              </a:spcAft>
              <a:buNone/>
            </a:pPr>
            <a:r>
              <a:t/>
            </a:r>
            <a:endParaRPr/>
          </a:p>
        </p:txBody>
      </p:sp>
      <p:sp>
        <p:nvSpPr>
          <p:cNvPr id="282" name="Google Shape;282;p35"/>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cxnSp>
        <p:nvCxnSpPr>
          <p:cNvPr id="283" name="Google Shape;283;p35"/>
          <p:cNvCxnSpPr/>
          <p:nvPr/>
        </p:nvCxnSpPr>
        <p:spPr>
          <a:xfrm flipH="1" rot="10800000">
            <a:off x="629850" y="760300"/>
            <a:ext cx="8086800" cy="21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35"/>
          <p:cNvSpPr txBox="1"/>
          <p:nvPr/>
        </p:nvSpPr>
        <p:spPr>
          <a:xfrm>
            <a:off x="3806325" y="48849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Liwei Zhang</a:t>
            </a:r>
            <a:endParaRPr sz="800">
              <a:solidFill>
                <a:srgbClr val="999999"/>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800">
              <a:solidFill>
                <a:srgbClr val="999999"/>
              </a:solidFill>
              <a:latin typeface="Verdana"/>
              <a:ea typeface="Verdana"/>
              <a:cs typeface="Verdana"/>
              <a:sym typeface="Verdana"/>
            </a:endParaRPr>
          </a:p>
        </p:txBody>
      </p:sp>
      <p:pic>
        <p:nvPicPr>
          <p:cNvPr id="285" name="Google Shape;285;p35"/>
          <p:cNvPicPr preferRelativeResize="0"/>
          <p:nvPr/>
        </p:nvPicPr>
        <p:blipFill>
          <a:blip r:embed="rId3">
            <a:alphaModFix/>
          </a:blip>
          <a:stretch>
            <a:fillRect/>
          </a:stretch>
        </p:blipFill>
        <p:spPr>
          <a:xfrm>
            <a:off x="1779975" y="1762137"/>
            <a:ext cx="5586451" cy="2149950"/>
          </a:xfrm>
          <a:prstGeom prst="rect">
            <a:avLst/>
          </a:prstGeom>
          <a:noFill/>
          <a:ln>
            <a:noFill/>
          </a:ln>
        </p:spPr>
      </p:pic>
      <p:sp>
        <p:nvSpPr>
          <p:cNvPr id="286" name="Google Shape;286;p35"/>
          <p:cNvSpPr txBox="1"/>
          <p:nvPr/>
        </p:nvSpPr>
        <p:spPr>
          <a:xfrm>
            <a:off x="2201700" y="4406175"/>
            <a:ext cx="4740600" cy="3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HP: Heat Pipes	 AC: Air cooled	WC: Water Cooled</a:t>
            </a:r>
            <a:endParaRPr sz="12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629841" y="198944"/>
            <a:ext cx="7886700" cy="9942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3000">
                <a:latin typeface="Helvetica Neue"/>
                <a:ea typeface="Helvetica Neue"/>
                <a:cs typeface="Helvetica Neue"/>
                <a:sym typeface="Helvetica Neue"/>
              </a:rPr>
              <a:t>1.  Energy Efficiency: </a:t>
            </a:r>
            <a:r>
              <a:rPr i="1" lang="en" sz="3000">
                <a:latin typeface="Helvetica Neue"/>
                <a:ea typeface="Helvetica Neue"/>
                <a:cs typeface="Helvetica Neue"/>
                <a:sym typeface="Helvetica Neue"/>
              </a:rPr>
              <a:t>Heat sinks</a:t>
            </a:r>
            <a:endParaRPr i="1" sz="3000">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292" name="Google Shape;292;p36"/>
          <p:cNvSpPr txBox="1"/>
          <p:nvPr>
            <p:ph idx="1" type="body"/>
          </p:nvPr>
        </p:nvSpPr>
        <p:spPr>
          <a:xfrm>
            <a:off x="629854" y="870863"/>
            <a:ext cx="5751900" cy="618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Heat Pipe Schematic</a:t>
            </a:r>
            <a:r>
              <a:rPr b="0" lang="en" sz="2200">
                <a:latin typeface="Helvetica Neue"/>
                <a:ea typeface="Helvetica Neue"/>
                <a:cs typeface="Helvetica Neue"/>
                <a:sym typeface="Helvetica Neue"/>
              </a:rPr>
              <a:t> </a:t>
            </a:r>
            <a:endParaRPr b="0" sz="2200">
              <a:latin typeface="Helvetica Neue"/>
              <a:ea typeface="Helvetica Neue"/>
              <a:cs typeface="Helvetica Neue"/>
              <a:sym typeface="Helvetica Neue"/>
            </a:endParaRPr>
          </a:p>
          <a:p>
            <a:pPr indent="0" lvl="0" marL="0" rtl="0" algn="l">
              <a:spcBef>
                <a:spcPts val="800"/>
              </a:spcBef>
              <a:spcAft>
                <a:spcPts val="0"/>
              </a:spcAft>
              <a:buNone/>
            </a:pPr>
            <a:r>
              <a:t/>
            </a:r>
            <a:endParaRPr/>
          </a:p>
        </p:txBody>
      </p:sp>
      <p:sp>
        <p:nvSpPr>
          <p:cNvPr id="293" name="Google Shape;293;p36"/>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cxnSp>
        <p:nvCxnSpPr>
          <p:cNvPr id="294" name="Google Shape;294;p36"/>
          <p:cNvCxnSpPr/>
          <p:nvPr/>
        </p:nvCxnSpPr>
        <p:spPr>
          <a:xfrm>
            <a:off x="628641" y="621119"/>
            <a:ext cx="7886700" cy="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36"/>
          <p:cNvSpPr txBox="1"/>
          <p:nvPr/>
        </p:nvSpPr>
        <p:spPr>
          <a:xfrm>
            <a:off x="4154550" y="4920250"/>
            <a:ext cx="8349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Liwei Zhang</a:t>
            </a:r>
            <a:endParaRPr sz="800">
              <a:solidFill>
                <a:srgbClr val="999999"/>
              </a:solidFill>
              <a:latin typeface="Verdana"/>
              <a:ea typeface="Verdana"/>
              <a:cs typeface="Verdana"/>
              <a:sym typeface="Verdana"/>
            </a:endParaRPr>
          </a:p>
          <a:p>
            <a:pPr indent="0" lvl="0" marL="0" rtl="0" algn="l">
              <a:spcBef>
                <a:spcPts val="0"/>
              </a:spcBef>
              <a:spcAft>
                <a:spcPts val="0"/>
              </a:spcAft>
              <a:buNone/>
            </a:pPr>
            <a:r>
              <a:t/>
            </a:r>
            <a:endParaRPr sz="800">
              <a:solidFill>
                <a:srgbClr val="999999"/>
              </a:solidFill>
              <a:latin typeface="Verdana"/>
              <a:ea typeface="Verdana"/>
              <a:cs typeface="Verdana"/>
              <a:sym typeface="Verdana"/>
            </a:endParaRPr>
          </a:p>
        </p:txBody>
      </p:sp>
      <p:pic>
        <p:nvPicPr>
          <p:cNvPr id="296" name="Google Shape;296;p36"/>
          <p:cNvPicPr preferRelativeResize="0"/>
          <p:nvPr/>
        </p:nvPicPr>
        <p:blipFill rotWithShape="1">
          <a:blip r:embed="rId3">
            <a:alphaModFix/>
          </a:blip>
          <a:srcRect b="0" l="0" r="0" t="5356"/>
          <a:stretch/>
        </p:blipFill>
        <p:spPr>
          <a:xfrm>
            <a:off x="2267125" y="1569878"/>
            <a:ext cx="4609754" cy="2757337"/>
          </a:xfrm>
          <a:prstGeom prst="rect">
            <a:avLst/>
          </a:prstGeom>
          <a:noFill/>
          <a:ln>
            <a:noFill/>
          </a:ln>
        </p:spPr>
      </p:pic>
      <p:sp>
        <p:nvSpPr>
          <p:cNvPr id="297" name="Google Shape;297;p36"/>
          <p:cNvSpPr txBox="1"/>
          <p:nvPr/>
        </p:nvSpPr>
        <p:spPr>
          <a:xfrm>
            <a:off x="3432888" y="4515588"/>
            <a:ext cx="2278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https://www.1-act.com/wp-content/uploads/2013/01/Slide1.bmp</a:t>
            </a:r>
            <a:endParaRPr sz="600">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628641" y="-6"/>
            <a:ext cx="7886700" cy="994200"/>
          </a:xfrm>
          <a:prstGeom prst="rect">
            <a:avLst/>
          </a:prstGeom>
        </p:spPr>
        <p:txBody>
          <a:bodyPr anchorCtr="0" anchor="ctr" bIns="34275" lIns="68575" spcFirstLastPara="1" rIns="68575" wrap="square" tIns="34275">
            <a:noAutofit/>
          </a:bodyPr>
          <a:lstStyle/>
          <a:p>
            <a:pPr indent="-419100" lvl="0" marL="457200" rtl="0" algn="l">
              <a:spcBef>
                <a:spcPts val="0"/>
              </a:spcBef>
              <a:spcAft>
                <a:spcPts val="0"/>
              </a:spcAft>
              <a:buSzPts val="3000"/>
              <a:buFont typeface="Helvetica Neue"/>
              <a:buAutoNum type="arabicPeriod"/>
            </a:pPr>
            <a:r>
              <a:rPr lang="en" sz="3000">
                <a:latin typeface="Helvetica Neue"/>
                <a:ea typeface="Helvetica Neue"/>
                <a:cs typeface="Helvetica Neue"/>
                <a:sym typeface="Helvetica Neue"/>
              </a:rPr>
              <a:t>Energy Efficiency: </a:t>
            </a:r>
            <a:r>
              <a:rPr i="1" lang="en" sz="3000">
                <a:latin typeface="Helvetica Neue"/>
                <a:ea typeface="Helvetica Neue"/>
                <a:cs typeface="Helvetica Neue"/>
                <a:sym typeface="Helvetica Neue"/>
              </a:rPr>
              <a:t>Heat sinks </a:t>
            </a:r>
            <a:endParaRPr i="1" sz="3000"/>
          </a:p>
        </p:txBody>
      </p:sp>
      <p:sp>
        <p:nvSpPr>
          <p:cNvPr id="303" name="Google Shape;303;p37"/>
          <p:cNvSpPr txBox="1"/>
          <p:nvPr>
            <p:ph idx="1" type="body"/>
          </p:nvPr>
        </p:nvSpPr>
        <p:spPr>
          <a:xfrm>
            <a:off x="628655" y="647025"/>
            <a:ext cx="5945100" cy="618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Heat Pipe Selection  </a:t>
            </a:r>
            <a:endParaRPr b="0" sz="2200">
              <a:latin typeface="Helvetica Neue"/>
              <a:ea typeface="Helvetica Neue"/>
              <a:cs typeface="Helvetica Neue"/>
              <a:sym typeface="Helvetica Neue"/>
            </a:endParaRPr>
          </a:p>
        </p:txBody>
      </p:sp>
      <p:cxnSp>
        <p:nvCxnSpPr>
          <p:cNvPr id="304" name="Google Shape;304;p37"/>
          <p:cNvCxnSpPr/>
          <p:nvPr/>
        </p:nvCxnSpPr>
        <p:spPr>
          <a:xfrm flipH="1" rot="10800000">
            <a:off x="527300" y="727750"/>
            <a:ext cx="8256600" cy="7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7"/>
          <p:cNvSpPr txBox="1"/>
          <p:nvPr/>
        </p:nvSpPr>
        <p:spPr>
          <a:xfrm>
            <a:off x="3774350" y="48821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Liwei Zhang</a:t>
            </a:r>
            <a:endParaRPr sz="800">
              <a:solidFill>
                <a:srgbClr val="999999"/>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800">
              <a:solidFill>
                <a:srgbClr val="999999"/>
              </a:solidFill>
              <a:latin typeface="Verdana"/>
              <a:ea typeface="Verdana"/>
              <a:cs typeface="Verdana"/>
              <a:sym typeface="Verdana"/>
            </a:endParaRPr>
          </a:p>
        </p:txBody>
      </p:sp>
      <p:sp>
        <p:nvSpPr>
          <p:cNvPr id="306" name="Google Shape;306;p37"/>
          <p:cNvSpPr txBox="1"/>
          <p:nvPr/>
        </p:nvSpPr>
        <p:spPr>
          <a:xfrm>
            <a:off x="5815950" y="3956050"/>
            <a:ext cx="2699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https://noctua.at/en/products/cpu-cooler-retail/nh-l9x65</a:t>
            </a:r>
            <a:endParaRPr sz="800">
              <a:latin typeface="Verdana"/>
              <a:ea typeface="Verdana"/>
              <a:cs typeface="Verdana"/>
              <a:sym typeface="Verdana"/>
            </a:endParaRPr>
          </a:p>
        </p:txBody>
      </p:sp>
      <p:sp>
        <p:nvSpPr>
          <p:cNvPr id="307" name="Google Shape;307;p37"/>
          <p:cNvSpPr txBox="1"/>
          <p:nvPr/>
        </p:nvSpPr>
        <p:spPr>
          <a:xfrm>
            <a:off x="628650" y="1401700"/>
            <a:ext cx="4606800" cy="3000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800"/>
              </a:spcBef>
              <a:spcAft>
                <a:spcPts val="0"/>
              </a:spcAft>
              <a:buNone/>
            </a:pPr>
            <a:r>
              <a:rPr lang="en" sz="1800">
                <a:solidFill>
                  <a:schemeClr val="dk2"/>
                </a:solidFill>
                <a:latin typeface="Helvetica Neue"/>
                <a:ea typeface="Helvetica Neue"/>
                <a:cs typeface="Helvetica Neue"/>
                <a:sym typeface="Helvetica Neue"/>
              </a:rPr>
              <a:t> </a:t>
            </a:r>
            <a:r>
              <a:rPr lang="en" sz="1800">
                <a:latin typeface="Helvetica Neue"/>
                <a:ea typeface="Helvetica Neue"/>
                <a:cs typeface="Helvetica Neue"/>
                <a:sym typeface="Helvetica Neue"/>
              </a:rPr>
              <a:t>NOCTUA NH-L9x65 </a:t>
            </a:r>
            <a:endParaRPr sz="1800">
              <a:latin typeface="Helvetica Neue"/>
              <a:ea typeface="Helvetica Neue"/>
              <a:cs typeface="Helvetica Neue"/>
              <a:sym typeface="Helvetica Neue"/>
            </a:endParaRPr>
          </a:p>
          <a:p>
            <a:pPr indent="-342900" lvl="0" marL="457200" rtl="0" algn="l">
              <a:lnSpc>
                <a:spcPct val="200000"/>
              </a:lnSpc>
              <a:spcBef>
                <a:spcPts val="800"/>
              </a:spcBef>
              <a:spcAft>
                <a:spcPts val="0"/>
              </a:spcAft>
              <a:buSzPts val="1800"/>
              <a:buFont typeface="Helvetica Neue"/>
              <a:buChar char="●"/>
            </a:pPr>
            <a:r>
              <a:rPr lang="en" sz="1800">
                <a:latin typeface="Helvetica Neue"/>
                <a:ea typeface="Helvetica Neue"/>
                <a:cs typeface="Helvetica Neue"/>
                <a:sym typeface="Helvetica Neue"/>
              </a:rPr>
              <a:t>Power dissipation 140W or less </a:t>
            </a:r>
            <a:endParaRPr sz="1800">
              <a:latin typeface="Helvetica Neue"/>
              <a:ea typeface="Helvetica Neue"/>
              <a:cs typeface="Helvetica Neue"/>
              <a:sym typeface="Helvetica Neue"/>
            </a:endParaRPr>
          </a:p>
          <a:p>
            <a:pPr indent="-342900" lvl="0" marL="4572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Cost: $ 49.95</a:t>
            </a:r>
            <a:endParaRPr sz="1800">
              <a:latin typeface="Helvetica Neue"/>
              <a:ea typeface="Helvetica Neue"/>
              <a:cs typeface="Helvetica Neue"/>
              <a:sym typeface="Helvetica Neue"/>
            </a:endParaRPr>
          </a:p>
          <a:p>
            <a:pPr indent="-342900" lvl="0" marL="4572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Dimensions: 0.065X0.095X0.095m</a:t>
            </a:r>
            <a:endParaRPr sz="1800">
              <a:latin typeface="Helvetica Neue"/>
              <a:ea typeface="Helvetica Neue"/>
              <a:cs typeface="Helvetica Neue"/>
              <a:sym typeface="Helvetica Neue"/>
            </a:endParaRPr>
          </a:p>
          <a:p>
            <a:pPr indent="-342900" lvl="0" marL="4572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Weight: 413g </a:t>
            </a:r>
            <a:endParaRPr sz="1800">
              <a:latin typeface="Helvetica Neue"/>
              <a:ea typeface="Helvetica Neue"/>
              <a:cs typeface="Helvetica Neue"/>
              <a:sym typeface="Helvetica Neue"/>
            </a:endParaRPr>
          </a:p>
        </p:txBody>
      </p:sp>
      <p:pic>
        <p:nvPicPr>
          <p:cNvPr id="308" name="Google Shape;308;p37"/>
          <p:cNvPicPr preferRelativeResize="0"/>
          <p:nvPr/>
        </p:nvPicPr>
        <p:blipFill>
          <a:blip r:embed="rId4">
            <a:alphaModFix/>
          </a:blip>
          <a:stretch>
            <a:fillRect/>
          </a:stretch>
        </p:blipFill>
        <p:spPr>
          <a:xfrm>
            <a:off x="5235450" y="1443325"/>
            <a:ext cx="3603751" cy="2512729"/>
          </a:xfrm>
          <a:prstGeom prst="rect">
            <a:avLst/>
          </a:prstGeom>
          <a:noFill/>
          <a:ln>
            <a:noFill/>
          </a:ln>
        </p:spPr>
      </p:pic>
      <p:sp>
        <p:nvSpPr>
          <p:cNvPr id="309" name="Google Shape;309;p37"/>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628641" y="-6"/>
            <a:ext cx="7886700" cy="994200"/>
          </a:xfrm>
          <a:prstGeom prst="rect">
            <a:avLst/>
          </a:prstGeom>
        </p:spPr>
        <p:txBody>
          <a:bodyPr anchorCtr="0" anchor="ctr" bIns="34275" lIns="68575" spcFirstLastPara="1" rIns="68575" wrap="square" tIns="34275">
            <a:noAutofit/>
          </a:bodyPr>
          <a:lstStyle/>
          <a:p>
            <a:pPr indent="-419100" lvl="0" marL="457200" rtl="0" algn="l">
              <a:spcBef>
                <a:spcPts val="0"/>
              </a:spcBef>
              <a:spcAft>
                <a:spcPts val="0"/>
              </a:spcAft>
              <a:buSzPts val="3000"/>
              <a:buFont typeface="Helvetica Neue"/>
              <a:buAutoNum type="arabicPeriod"/>
            </a:pPr>
            <a:r>
              <a:rPr lang="en" sz="3000">
                <a:latin typeface="Helvetica Neue"/>
                <a:ea typeface="Helvetica Neue"/>
                <a:cs typeface="Helvetica Neue"/>
                <a:sym typeface="Helvetica Neue"/>
              </a:rPr>
              <a:t>Energy Efficiency: </a:t>
            </a:r>
            <a:r>
              <a:rPr i="1" lang="en" sz="3000">
                <a:latin typeface="Helvetica Neue"/>
                <a:ea typeface="Helvetica Neue"/>
                <a:cs typeface="Helvetica Neue"/>
                <a:sym typeface="Helvetica Neue"/>
              </a:rPr>
              <a:t>Heat sinks </a:t>
            </a:r>
            <a:endParaRPr i="1" sz="3000"/>
          </a:p>
        </p:txBody>
      </p:sp>
      <p:sp>
        <p:nvSpPr>
          <p:cNvPr id="315" name="Google Shape;315;p38"/>
          <p:cNvSpPr txBox="1"/>
          <p:nvPr>
            <p:ph idx="1" type="body"/>
          </p:nvPr>
        </p:nvSpPr>
        <p:spPr>
          <a:xfrm>
            <a:off x="628655" y="647025"/>
            <a:ext cx="5829300" cy="618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Arrangement and Spacing  </a:t>
            </a:r>
            <a:endParaRPr b="0" sz="2200">
              <a:latin typeface="Helvetica Neue"/>
              <a:ea typeface="Helvetica Neue"/>
              <a:cs typeface="Helvetica Neue"/>
              <a:sym typeface="Helvetica Neue"/>
            </a:endParaRPr>
          </a:p>
        </p:txBody>
      </p:sp>
      <p:cxnSp>
        <p:nvCxnSpPr>
          <p:cNvPr id="316" name="Google Shape;316;p38"/>
          <p:cNvCxnSpPr/>
          <p:nvPr/>
        </p:nvCxnSpPr>
        <p:spPr>
          <a:xfrm flipH="1" rot="10800000">
            <a:off x="527300" y="727750"/>
            <a:ext cx="8256600" cy="7200"/>
          </a:xfrm>
          <a:prstGeom prst="straightConnector1">
            <a:avLst/>
          </a:prstGeom>
          <a:noFill/>
          <a:ln cap="flat" cmpd="sng" w="9525">
            <a:solidFill>
              <a:schemeClr val="dk2"/>
            </a:solidFill>
            <a:prstDash val="solid"/>
            <a:round/>
            <a:headEnd len="med" w="med" type="none"/>
            <a:tailEnd len="med" w="med" type="none"/>
          </a:ln>
        </p:spPr>
      </p:cxnSp>
      <p:pic>
        <p:nvPicPr>
          <p:cNvPr id="317" name="Google Shape;317;p38"/>
          <p:cNvPicPr preferRelativeResize="0"/>
          <p:nvPr/>
        </p:nvPicPr>
        <p:blipFill>
          <a:blip r:embed="rId3">
            <a:alphaModFix/>
          </a:blip>
          <a:stretch>
            <a:fillRect/>
          </a:stretch>
        </p:blipFill>
        <p:spPr>
          <a:xfrm>
            <a:off x="527300" y="1435086"/>
            <a:ext cx="3400985" cy="3082013"/>
          </a:xfrm>
          <a:prstGeom prst="rect">
            <a:avLst/>
          </a:prstGeom>
          <a:noFill/>
          <a:ln>
            <a:noFill/>
          </a:ln>
        </p:spPr>
      </p:pic>
      <p:pic>
        <p:nvPicPr>
          <p:cNvPr id="318" name="Google Shape;318;p38"/>
          <p:cNvPicPr preferRelativeResize="0"/>
          <p:nvPr/>
        </p:nvPicPr>
        <p:blipFill>
          <a:blip r:embed="rId4">
            <a:alphaModFix/>
          </a:blip>
          <a:stretch>
            <a:fillRect/>
          </a:stretch>
        </p:blipFill>
        <p:spPr>
          <a:xfrm>
            <a:off x="4572000" y="1393612"/>
            <a:ext cx="3258650" cy="3082000"/>
          </a:xfrm>
          <a:prstGeom prst="rect">
            <a:avLst/>
          </a:prstGeom>
          <a:noFill/>
          <a:ln>
            <a:noFill/>
          </a:ln>
        </p:spPr>
      </p:pic>
      <p:sp>
        <p:nvSpPr>
          <p:cNvPr id="319" name="Google Shape;319;p38"/>
          <p:cNvSpPr txBox="1"/>
          <p:nvPr/>
        </p:nvSpPr>
        <p:spPr>
          <a:xfrm>
            <a:off x="1073700" y="4538350"/>
            <a:ext cx="6996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Lim, Hansol, et al. “Thermoelectric Radiant Cooling Panel Design: Numerical Simulation and Experimental Validation.” Applied Thermal Engineering, vol. 144, 2018, pp. 248–261., </a:t>
            </a:r>
            <a:endParaRPr sz="700">
              <a:latin typeface="Verdana"/>
              <a:ea typeface="Verdana"/>
              <a:cs typeface="Verdana"/>
              <a:sym typeface="Verdana"/>
            </a:endParaRPr>
          </a:p>
        </p:txBody>
      </p:sp>
      <p:sp>
        <p:nvSpPr>
          <p:cNvPr id="320" name="Google Shape;320;p38"/>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sp>
        <p:nvSpPr>
          <p:cNvPr id="321" name="Google Shape;321;p38"/>
          <p:cNvSpPr txBox="1"/>
          <p:nvPr/>
        </p:nvSpPr>
        <p:spPr>
          <a:xfrm>
            <a:off x="4051200" y="4875050"/>
            <a:ext cx="10416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999999"/>
                </a:solidFill>
                <a:latin typeface="Verdana"/>
                <a:ea typeface="Verdana"/>
                <a:cs typeface="Verdana"/>
                <a:sym typeface="Verdana"/>
              </a:rPr>
              <a:t>Liwei Zhang</a:t>
            </a:r>
            <a:endParaRPr sz="800">
              <a:solidFill>
                <a:srgbClr val="999999"/>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80749" y="10"/>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4100"/>
              <a:buNone/>
            </a:pPr>
            <a:r>
              <a:rPr lang="en" sz="3600">
                <a:latin typeface="Helvetica Neue"/>
                <a:ea typeface="Helvetica Neue"/>
                <a:cs typeface="Helvetica Neue"/>
                <a:sym typeface="Helvetica Neue"/>
              </a:rPr>
              <a:t>Problem Statement</a:t>
            </a:r>
            <a:endParaRPr/>
          </a:p>
        </p:txBody>
      </p:sp>
      <p:sp>
        <p:nvSpPr>
          <p:cNvPr id="121" name="Google Shape;121;p21"/>
          <p:cNvSpPr txBox="1"/>
          <p:nvPr>
            <p:ph idx="2" type="body"/>
          </p:nvPr>
        </p:nvSpPr>
        <p:spPr>
          <a:xfrm>
            <a:off x="633810" y="1179148"/>
            <a:ext cx="7881600" cy="3403500"/>
          </a:xfrm>
          <a:prstGeom prst="rect">
            <a:avLst/>
          </a:prstGeom>
          <a:noFill/>
          <a:ln>
            <a:noFill/>
          </a:ln>
        </p:spPr>
        <p:txBody>
          <a:bodyPr anchorCtr="0" anchor="t" bIns="34275" lIns="68575" spcFirstLastPara="1" rIns="68575" wrap="square" tIns="34275">
            <a:noAutofit/>
          </a:bodyPr>
          <a:lstStyle/>
          <a:p>
            <a:pPr indent="0" lvl="0" marL="88900" rtl="0" algn="just">
              <a:lnSpc>
                <a:spcPct val="150000"/>
              </a:lnSpc>
              <a:spcBef>
                <a:spcPts val="800"/>
              </a:spcBef>
              <a:spcAft>
                <a:spcPts val="0"/>
              </a:spcAft>
              <a:buSzPts val="1400"/>
              <a:buNone/>
            </a:pPr>
            <a:r>
              <a:rPr lang="en" sz="1400">
                <a:solidFill>
                  <a:srgbClr val="000000"/>
                </a:solidFill>
                <a:latin typeface="Helvetica Neue"/>
                <a:ea typeface="Helvetica Neue"/>
                <a:cs typeface="Helvetica Neue"/>
                <a:sym typeface="Helvetica Neue"/>
              </a:rPr>
              <a:t>Conventional HVAC&amp;R systems pose a significant threat to the environment by dumping harmful gases into the atmosphere through the use of refrigerants. The Peltier team proposes a thermoelectric based system for building cooling and heating applications. The system will consist of Thermoelectric Modules (TEMs) embedded into the ceiling envelope of the proposed test building environment, which will provide cooling and heating through radiation and convection. The project will adhere to the ASHRAE 55 thermal comfort standards. The final product will be utilized for educational purposes in the Heat Transfer laboratory at the Florida Institute of Technology for teaching principles of radiative cooling and heating, as well as the Peltier Effect. </a:t>
            </a:r>
            <a:endParaRPr sz="1400">
              <a:solidFill>
                <a:srgbClr val="000000"/>
              </a:solidFill>
              <a:latin typeface="Helvetica Neue"/>
              <a:ea typeface="Helvetica Neue"/>
              <a:cs typeface="Helvetica Neue"/>
              <a:sym typeface="Helvetica Neue"/>
            </a:endParaRPr>
          </a:p>
        </p:txBody>
      </p:sp>
      <p:sp>
        <p:nvSpPr>
          <p:cNvPr id="122" name="Google Shape;122;p21"/>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Joseph Luya</a:t>
            </a:r>
            <a:endParaRPr/>
          </a:p>
        </p:txBody>
      </p:sp>
      <p:cxnSp>
        <p:nvCxnSpPr>
          <p:cNvPr id="123" name="Google Shape;123;p21"/>
          <p:cNvCxnSpPr/>
          <p:nvPr/>
        </p:nvCxnSpPr>
        <p:spPr>
          <a:xfrm>
            <a:off x="640161" y="710648"/>
            <a:ext cx="7875300" cy="0"/>
          </a:xfrm>
          <a:prstGeom prst="straightConnector1">
            <a:avLst/>
          </a:prstGeom>
          <a:noFill/>
          <a:ln cap="flat" cmpd="sng" w="12700">
            <a:solidFill>
              <a:schemeClr val="dk2"/>
            </a:solidFill>
            <a:prstDash val="solid"/>
            <a:round/>
            <a:headEnd len="sm" w="sm" type="none"/>
            <a:tailEnd len="sm" w="sm" type="none"/>
          </a:ln>
        </p:spPr>
      </p:cxnSp>
      <p:sp>
        <p:nvSpPr>
          <p:cNvPr id="124" name="Google Shape;124;p21"/>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r>
              <a:rPr lang="en"/>
              <a:t>/33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628641" y="-6"/>
            <a:ext cx="7886700" cy="994200"/>
          </a:xfrm>
          <a:prstGeom prst="rect">
            <a:avLst/>
          </a:prstGeom>
        </p:spPr>
        <p:txBody>
          <a:bodyPr anchorCtr="0" anchor="ctr" bIns="34275" lIns="68575" spcFirstLastPara="1" rIns="68575" wrap="square" tIns="34275">
            <a:noAutofit/>
          </a:bodyPr>
          <a:lstStyle/>
          <a:p>
            <a:pPr indent="-419100" lvl="0" marL="457200" rtl="0" algn="l">
              <a:spcBef>
                <a:spcPts val="0"/>
              </a:spcBef>
              <a:spcAft>
                <a:spcPts val="0"/>
              </a:spcAft>
              <a:buSzPts val="3000"/>
              <a:buFont typeface="Helvetica Neue"/>
              <a:buAutoNum type="arabicPeriod"/>
            </a:pPr>
            <a:r>
              <a:rPr lang="en" sz="3000">
                <a:latin typeface="Helvetica Neue"/>
                <a:ea typeface="Helvetica Neue"/>
                <a:cs typeface="Helvetica Neue"/>
                <a:sym typeface="Helvetica Neue"/>
              </a:rPr>
              <a:t>Energy Efficiency: </a:t>
            </a:r>
            <a:r>
              <a:rPr i="1" lang="en" sz="3000">
                <a:latin typeface="Helvetica Neue"/>
                <a:ea typeface="Helvetica Neue"/>
                <a:cs typeface="Helvetica Neue"/>
                <a:sym typeface="Helvetica Neue"/>
              </a:rPr>
              <a:t>Heat sinks </a:t>
            </a:r>
            <a:endParaRPr i="1" sz="3000"/>
          </a:p>
        </p:txBody>
      </p:sp>
      <p:sp>
        <p:nvSpPr>
          <p:cNvPr id="327" name="Google Shape;327;p39"/>
          <p:cNvSpPr txBox="1"/>
          <p:nvPr>
            <p:ph idx="1" type="body"/>
          </p:nvPr>
        </p:nvSpPr>
        <p:spPr>
          <a:xfrm>
            <a:off x="628655" y="647025"/>
            <a:ext cx="5945100" cy="618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Arrangement and Spacing </a:t>
            </a:r>
            <a:endParaRPr b="0" sz="2200">
              <a:latin typeface="Helvetica Neue"/>
              <a:ea typeface="Helvetica Neue"/>
              <a:cs typeface="Helvetica Neue"/>
              <a:sym typeface="Helvetica Neue"/>
            </a:endParaRPr>
          </a:p>
        </p:txBody>
      </p:sp>
      <p:sp>
        <p:nvSpPr>
          <p:cNvPr id="328" name="Google Shape;328;p39"/>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cxnSp>
        <p:nvCxnSpPr>
          <p:cNvPr id="329" name="Google Shape;329;p39"/>
          <p:cNvCxnSpPr/>
          <p:nvPr/>
        </p:nvCxnSpPr>
        <p:spPr>
          <a:xfrm flipH="1" rot="10800000">
            <a:off x="527300" y="727750"/>
            <a:ext cx="8256600" cy="7200"/>
          </a:xfrm>
          <a:prstGeom prst="straightConnector1">
            <a:avLst/>
          </a:prstGeom>
          <a:noFill/>
          <a:ln cap="flat" cmpd="sng" w="9525">
            <a:solidFill>
              <a:schemeClr val="dk2"/>
            </a:solidFill>
            <a:prstDash val="solid"/>
            <a:round/>
            <a:headEnd len="med" w="med" type="none"/>
            <a:tailEnd len="med" w="med" type="none"/>
          </a:ln>
        </p:spPr>
      </p:cxnSp>
      <p:pic>
        <p:nvPicPr>
          <p:cNvPr id="330" name="Google Shape;330;p39"/>
          <p:cNvPicPr preferRelativeResize="0"/>
          <p:nvPr/>
        </p:nvPicPr>
        <p:blipFill>
          <a:blip r:embed="rId3">
            <a:alphaModFix/>
          </a:blip>
          <a:stretch>
            <a:fillRect/>
          </a:stretch>
        </p:blipFill>
        <p:spPr>
          <a:xfrm>
            <a:off x="4572000" y="1495775"/>
            <a:ext cx="4075200" cy="2067329"/>
          </a:xfrm>
          <a:prstGeom prst="rect">
            <a:avLst/>
          </a:prstGeom>
          <a:noFill/>
          <a:ln>
            <a:noFill/>
          </a:ln>
        </p:spPr>
      </p:pic>
      <p:sp>
        <p:nvSpPr>
          <p:cNvPr id="331" name="Google Shape;331;p39"/>
          <p:cNvSpPr txBox="1"/>
          <p:nvPr/>
        </p:nvSpPr>
        <p:spPr>
          <a:xfrm>
            <a:off x="4875000" y="3784025"/>
            <a:ext cx="34692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Verdana"/>
                <a:ea typeface="Verdana"/>
                <a:cs typeface="Verdana"/>
                <a:sym typeface="Verdana"/>
              </a:rPr>
              <a:t>Configuration of TE models</a:t>
            </a:r>
            <a:endParaRPr>
              <a:latin typeface="Verdana"/>
              <a:ea typeface="Verdana"/>
              <a:cs typeface="Verdana"/>
              <a:sym typeface="Verdana"/>
            </a:endParaRPr>
          </a:p>
        </p:txBody>
      </p:sp>
      <p:pic>
        <p:nvPicPr>
          <p:cNvPr id="332" name="Google Shape;332;p39"/>
          <p:cNvPicPr preferRelativeResize="0"/>
          <p:nvPr/>
        </p:nvPicPr>
        <p:blipFill>
          <a:blip r:embed="rId4">
            <a:alphaModFix/>
          </a:blip>
          <a:stretch>
            <a:fillRect/>
          </a:stretch>
        </p:blipFill>
        <p:spPr>
          <a:xfrm>
            <a:off x="628650" y="1344100"/>
            <a:ext cx="3381999" cy="2977426"/>
          </a:xfrm>
          <a:prstGeom prst="rect">
            <a:avLst/>
          </a:prstGeom>
          <a:noFill/>
          <a:ln>
            <a:noFill/>
          </a:ln>
        </p:spPr>
      </p:pic>
      <p:sp>
        <p:nvSpPr>
          <p:cNvPr id="333" name="Google Shape;333;p39"/>
          <p:cNvSpPr txBox="1"/>
          <p:nvPr/>
        </p:nvSpPr>
        <p:spPr>
          <a:xfrm>
            <a:off x="1116175" y="4461313"/>
            <a:ext cx="6996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Lim, Hansol, et al. “Thermoelectric Radiant Cooling Panel Design: Numerical Simulation and Experimental Validation.” Applied Thermal Engineering, vol. 144, 2018, pp. 248–261., </a:t>
            </a:r>
            <a:endParaRPr sz="700">
              <a:latin typeface="Verdana"/>
              <a:ea typeface="Verdana"/>
              <a:cs typeface="Verdana"/>
              <a:sym typeface="Verdana"/>
            </a:endParaRPr>
          </a:p>
        </p:txBody>
      </p:sp>
      <p:sp>
        <p:nvSpPr>
          <p:cNvPr id="334" name="Google Shape;334;p39"/>
          <p:cNvSpPr txBox="1"/>
          <p:nvPr/>
        </p:nvSpPr>
        <p:spPr>
          <a:xfrm>
            <a:off x="4051200" y="4875050"/>
            <a:ext cx="10416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999999"/>
                </a:solidFill>
                <a:latin typeface="Verdana"/>
                <a:ea typeface="Verdana"/>
                <a:cs typeface="Verdana"/>
                <a:sym typeface="Verdana"/>
              </a:rPr>
              <a:t>Liwei Zhang</a:t>
            </a:r>
            <a:endParaRPr sz="800">
              <a:solidFill>
                <a:srgbClr val="999999"/>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628641" y="-6"/>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2. Thermal Comfort: </a:t>
            </a:r>
            <a:r>
              <a:rPr i="1" lang="en" sz="3000">
                <a:latin typeface="Helvetica Neue"/>
                <a:ea typeface="Helvetica Neue"/>
                <a:cs typeface="Helvetica Neue"/>
                <a:sym typeface="Helvetica Neue"/>
              </a:rPr>
              <a:t>Major Aspects</a:t>
            </a:r>
            <a:endParaRPr i="1" sz="3000"/>
          </a:p>
        </p:txBody>
      </p:sp>
      <p:sp>
        <p:nvSpPr>
          <p:cNvPr id="340" name="Google Shape;340;p40"/>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cxnSp>
        <p:nvCxnSpPr>
          <p:cNvPr id="341" name="Google Shape;341;p40"/>
          <p:cNvCxnSpPr/>
          <p:nvPr/>
        </p:nvCxnSpPr>
        <p:spPr>
          <a:xfrm flipH="1" rot="10800000">
            <a:off x="527300" y="727750"/>
            <a:ext cx="8256600" cy="7200"/>
          </a:xfrm>
          <a:prstGeom prst="straightConnector1">
            <a:avLst/>
          </a:prstGeom>
          <a:noFill/>
          <a:ln cap="flat" cmpd="sng" w="9525">
            <a:solidFill>
              <a:schemeClr val="dk2"/>
            </a:solidFill>
            <a:prstDash val="solid"/>
            <a:round/>
            <a:headEnd len="med" w="med" type="none"/>
            <a:tailEnd len="med" w="med" type="none"/>
          </a:ln>
        </p:spPr>
      </p:cxnSp>
      <p:sp>
        <p:nvSpPr>
          <p:cNvPr id="342" name="Google Shape;342;p40"/>
          <p:cNvSpPr txBox="1"/>
          <p:nvPr/>
        </p:nvSpPr>
        <p:spPr>
          <a:xfrm>
            <a:off x="628650" y="994200"/>
            <a:ext cx="8256600" cy="36039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Mean Radiant </a:t>
            </a:r>
            <a:r>
              <a:rPr lang="en" sz="1600">
                <a:latin typeface="Helvetica Neue"/>
                <a:ea typeface="Helvetica Neue"/>
                <a:cs typeface="Helvetica Neue"/>
                <a:sym typeface="Helvetica Neue"/>
              </a:rPr>
              <a:t>Temperature</a:t>
            </a:r>
            <a:r>
              <a:rPr lang="en" sz="1600">
                <a:latin typeface="Helvetica Neue"/>
                <a:ea typeface="Helvetica Neue"/>
                <a:cs typeface="Helvetica Neue"/>
                <a:sym typeface="Helvetica Neue"/>
              </a:rPr>
              <a:t> (MRT)</a:t>
            </a:r>
            <a:endParaRPr sz="1600">
              <a:latin typeface="Helvetica Neue"/>
              <a:ea typeface="Helvetica Neue"/>
              <a:cs typeface="Helvetica Neue"/>
              <a:sym typeface="Helvetica Neue"/>
            </a:endParaRPr>
          </a:p>
          <a:p>
            <a:pPr indent="-330200" lvl="1" marL="9144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Recognizes the relationship </a:t>
            </a:r>
            <a:r>
              <a:rPr lang="en" sz="1600">
                <a:latin typeface="Helvetica Neue"/>
                <a:ea typeface="Helvetica Neue"/>
                <a:cs typeface="Helvetica Neue"/>
                <a:sym typeface="Helvetica Neue"/>
              </a:rPr>
              <a:t>occupants</a:t>
            </a:r>
            <a:r>
              <a:rPr lang="en" sz="1600">
                <a:latin typeface="Helvetica Neue"/>
                <a:ea typeface="Helvetica Neue"/>
                <a:cs typeface="Helvetica Neue"/>
                <a:sym typeface="Helvetica Neue"/>
              </a:rPr>
              <a:t> have with the surroundings via radiant heat transfer. </a:t>
            </a:r>
            <a:endParaRPr sz="1600">
              <a:latin typeface="Helvetica Neue"/>
              <a:ea typeface="Helvetica Neue"/>
              <a:cs typeface="Helvetica Neue"/>
              <a:sym typeface="Helvetica Neue"/>
            </a:endParaRPr>
          </a:p>
          <a:p>
            <a:pPr indent="-330200" lvl="0" marL="4572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Operative Temperature</a:t>
            </a:r>
            <a:endParaRPr sz="1600">
              <a:latin typeface="Helvetica Neue"/>
              <a:ea typeface="Helvetica Neue"/>
              <a:cs typeface="Helvetica Neue"/>
              <a:sym typeface="Helvetica Neue"/>
            </a:endParaRPr>
          </a:p>
          <a:p>
            <a:pPr indent="-330200" lvl="1" marL="9144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Average between air temperature and MRT.</a:t>
            </a:r>
            <a:endParaRPr sz="1600">
              <a:latin typeface="Helvetica Neue"/>
              <a:ea typeface="Helvetica Neue"/>
              <a:cs typeface="Helvetica Neue"/>
              <a:sym typeface="Helvetica Neue"/>
            </a:endParaRPr>
          </a:p>
          <a:p>
            <a:pPr indent="-330200" lvl="1" marL="9144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Most requirements for thermal comfort are based on the operative temperature in a space.</a:t>
            </a:r>
            <a:endParaRPr sz="1600">
              <a:latin typeface="Helvetica Neue"/>
              <a:ea typeface="Helvetica Neue"/>
              <a:cs typeface="Helvetica Neue"/>
              <a:sym typeface="Helvetica Neue"/>
            </a:endParaRPr>
          </a:p>
        </p:txBody>
      </p:sp>
      <p:sp>
        <p:nvSpPr>
          <p:cNvPr id="343" name="Google Shape;343;p40"/>
          <p:cNvSpPr txBox="1"/>
          <p:nvPr/>
        </p:nvSpPr>
        <p:spPr>
          <a:xfrm>
            <a:off x="4051200" y="4875050"/>
            <a:ext cx="10416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999999"/>
                </a:solidFill>
                <a:latin typeface="Verdana"/>
                <a:ea typeface="Verdana"/>
                <a:cs typeface="Verdana"/>
                <a:sym typeface="Verdana"/>
              </a:rPr>
              <a:t>Victor Rocha</a:t>
            </a:r>
            <a:endParaRPr sz="800">
              <a:solidFill>
                <a:srgbClr val="999999"/>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628650" y="0"/>
            <a:ext cx="81552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2. Thermal Comfort: </a:t>
            </a:r>
            <a:r>
              <a:rPr i="1" lang="en" sz="3000">
                <a:latin typeface="Helvetica Neue"/>
                <a:ea typeface="Helvetica Neue"/>
                <a:cs typeface="Helvetica Neue"/>
                <a:sym typeface="Helvetica Neue"/>
              </a:rPr>
              <a:t>Recommended Standards </a:t>
            </a:r>
            <a:endParaRPr i="1" sz="3000"/>
          </a:p>
        </p:txBody>
      </p:sp>
      <p:sp>
        <p:nvSpPr>
          <p:cNvPr id="349" name="Google Shape;349;p41"/>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cxnSp>
        <p:nvCxnSpPr>
          <p:cNvPr id="350" name="Google Shape;350;p41"/>
          <p:cNvCxnSpPr/>
          <p:nvPr/>
        </p:nvCxnSpPr>
        <p:spPr>
          <a:xfrm flipH="1" rot="10800000">
            <a:off x="527300" y="727750"/>
            <a:ext cx="8256600" cy="7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41"/>
          <p:cNvSpPr txBox="1"/>
          <p:nvPr/>
        </p:nvSpPr>
        <p:spPr>
          <a:xfrm>
            <a:off x="527300" y="994200"/>
            <a:ext cx="2763300" cy="475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85200C"/>
              </a:buClr>
              <a:buSzPts val="2000"/>
              <a:buFont typeface="Helvetica Neue"/>
              <a:buChar char="❏"/>
            </a:pPr>
            <a:r>
              <a:rPr lang="en" sz="2000">
                <a:solidFill>
                  <a:srgbClr val="85200C"/>
                </a:solidFill>
                <a:latin typeface="Helvetica Neue"/>
                <a:ea typeface="Helvetica Neue"/>
                <a:cs typeface="Helvetica Neue"/>
                <a:sym typeface="Helvetica Neue"/>
              </a:rPr>
              <a:t>Temperatures</a:t>
            </a:r>
            <a:endParaRPr sz="2000">
              <a:solidFill>
                <a:srgbClr val="85200C"/>
              </a:solidFill>
              <a:latin typeface="Helvetica Neue"/>
              <a:ea typeface="Helvetica Neue"/>
              <a:cs typeface="Helvetica Neue"/>
              <a:sym typeface="Helvetica Neue"/>
            </a:endParaRPr>
          </a:p>
        </p:txBody>
      </p:sp>
      <p:sp>
        <p:nvSpPr>
          <p:cNvPr id="352" name="Google Shape;352;p41"/>
          <p:cNvSpPr txBox="1"/>
          <p:nvPr/>
        </p:nvSpPr>
        <p:spPr>
          <a:xfrm>
            <a:off x="5276675" y="994200"/>
            <a:ext cx="2879700" cy="354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85200C"/>
              </a:buClr>
              <a:buSzPts val="2000"/>
              <a:buFont typeface="Helvetica Neue"/>
              <a:buChar char="❏"/>
            </a:pPr>
            <a:r>
              <a:rPr lang="en" sz="2000">
                <a:solidFill>
                  <a:srgbClr val="85200C"/>
                </a:solidFill>
                <a:latin typeface="Helvetica Neue"/>
                <a:ea typeface="Helvetica Neue"/>
                <a:cs typeface="Helvetica Neue"/>
                <a:sym typeface="Helvetica Neue"/>
              </a:rPr>
              <a:t>Dew Point</a:t>
            </a:r>
            <a:endParaRPr sz="2000">
              <a:solidFill>
                <a:srgbClr val="85200C"/>
              </a:solidFill>
              <a:latin typeface="Helvetica Neue"/>
              <a:ea typeface="Helvetica Neue"/>
              <a:cs typeface="Helvetica Neue"/>
              <a:sym typeface="Helvetica Neue"/>
            </a:endParaRPr>
          </a:p>
        </p:txBody>
      </p:sp>
      <p:sp>
        <p:nvSpPr>
          <p:cNvPr id="353" name="Google Shape;353;p41"/>
          <p:cNvSpPr txBox="1"/>
          <p:nvPr/>
        </p:nvSpPr>
        <p:spPr>
          <a:xfrm>
            <a:off x="527300" y="1641250"/>
            <a:ext cx="3849300" cy="29463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Font typeface="Verdana"/>
              <a:buChar char="●"/>
            </a:pPr>
            <a:r>
              <a:rPr lang="en" sz="1600">
                <a:latin typeface="Helvetica Neue"/>
                <a:ea typeface="Helvetica Neue"/>
                <a:cs typeface="Helvetica Neue"/>
                <a:sym typeface="Helvetica Neue"/>
              </a:rPr>
              <a:t>Indoor air must be maintained at 293-</a:t>
            </a:r>
            <a:r>
              <a:rPr lang="en" sz="1600">
                <a:latin typeface="Helvetica Neue"/>
                <a:ea typeface="Helvetica Neue"/>
                <a:cs typeface="Helvetica Neue"/>
                <a:sym typeface="Helvetica Neue"/>
              </a:rPr>
              <a:t>298 K</a:t>
            </a:r>
            <a:r>
              <a:rPr lang="en" sz="1600">
                <a:latin typeface="Helvetica Neue"/>
                <a:ea typeface="Helvetica Neue"/>
                <a:cs typeface="Helvetica Neue"/>
                <a:sym typeface="Helvetica Neue"/>
              </a:rPr>
              <a:t> (68–76°F).</a:t>
            </a:r>
            <a:endParaRPr sz="1600">
              <a:latin typeface="Helvetica Neue"/>
              <a:ea typeface="Helvetica Neue"/>
              <a:cs typeface="Helvetica Neue"/>
              <a:sym typeface="Helvetica Neue"/>
            </a:endParaRPr>
          </a:p>
          <a:p>
            <a:pPr indent="-330200" lvl="0" marL="4572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Relative humidity (RH) levels within the range of 20-60%.</a:t>
            </a:r>
            <a:endParaRPr sz="1600">
              <a:latin typeface="Helvetica Neue"/>
              <a:ea typeface="Helvetica Neue"/>
              <a:cs typeface="Helvetica Neue"/>
              <a:sym typeface="Helvetica Neue"/>
            </a:endParaRPr>
          </a:p>
          <a:p>
            <a:pPr indent="-330200" lvl="1" marL="9144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Equivalent to a dew point of 268-289 K (24-60°F).</a:t>
            </a:r>
            <a:endParaRPr sz="1600">
              <a:latin typeface="Helvetica Neue"/>
              <a:ea typeface="Helvetica Neue"/>
              <a:cs typeface="Helvetica Neue"/>
              <a:sym typeface="Helvetica Neue"/>
            </a:endParaRPr>
          </a:p>
        </p:txBody>
      </p:sp>
      <p:sp>
        <p:nvSpPr>
          <p:cNvPr id="354" name="Google Shape;354;p41"/>
          <p:cNvSpPr txBox="1"/>
          <p:nvPr/>
        </p:nvSpPr>
        <p:spPr>
          <a:xfrm>
            <a:off x="5051900" y="1465775"/>
            <a:ext cx="3570600" cy="2982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SzPts val="1600"/>
              <a:buFont typeface="Helvetica Neue"/>
              <a:buChar char="●"/>
            </a:pPr>
            <a:r>
              <a:rPr lang="en" sz="1600">
                <a:latin typeface="Helvetica Neue"/>
                <a:ea typeface="Helvetica Neue"/>
                <a:cs typeface="Helvetica Neue"/>
                <a:sym typeface="Helvetica Neue"/>
              </a:rPr>
              <a:t>RH is 100% when dew point and the temperature are the same.</a:t>
            </a:r>
            <a:endParaRPr sz="1600">
              <a:latin typeface="Helvetica Neue"/>
              <a:ea typeface="Helvetica Neue"/>
              <a:cs typeface="Helvetica Neue"/>
              <a:sym typeface="Helvetica Neue"/>
            </a:endParaRPr>
          </a:p>
          <a:p>
            <a:pPr indent="-330200" lvl="0" marL="457200" rtl="0" algn="l">
              <a:lnSpc>
                <a:spcPct val="150000"/>
              </a:lnSpc>
              <a:spcBef>
                <a:spcPts val="0"/>
              </a:spcBef>
              <a:spcAft>
                <a:spcPts val="0"/>
              </a:spcAft>
              <a:buSzPts val="1600"/>
              <a:buFont typeface="Helvetica Neue"/>
              <a:buChar char="●"/>
            </a:pPr>
            <a:r>
              <a:rPr lang="en" sz="1600">
                <a:latin typeface="Helvetica Neue"/>
                <a:ea typeface="Helvetica Neue"/>
                <a:cs typeface="Helvetica Neue"/>
                <a:sym typeface="Helvetica Neue"/>
              </a:rPr>
              <a:t>If the temperature drops, condensation will happen, damaging the materials used for ceiling, walls and floor.</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600">
              <a:latin typeface="Helvetica Neue"/>
              <a:ea typeface="Helvetica Neue"/>
              <a:cs typeface="Helvetica Neue"/>
              <a:sym typeface="Helvetica Neue"/>
            </a:endParaRPr>
          </a:p>
        </p:txBody>
      </p:sp>
      <p:sp>
        <p:nvSpPr>
          <p:cNvPr id="355" name="Google Shape;355;p41"/>
          <p:cNvSpPr txBox="1"/>
          <p:nvPr/>
        </p:nvSpPr>
        <p:spPr>
          <a:xfrm>
            <a:off x="4051200" y="4875050"/>
            <a:ext cx="10416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999999"/>
                </a:solidFill>
                <a:latin typeface="Verdana"/>
                <a:ea typeface="Verdana"/>
                <a:cs typeface="Verdana"/>
                <a:sym typeface="Verdana"/>
              </a:rPr>
              <a:t>Victor Rocha</a:t>
            </a:r>
            <a:endParaRPr sz="800">
              <a:solidFill>
                <a:srgbClr val="999999"/>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628650" y="0"/>
            <a:ext cx="81552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2. Thermal Comfort: </a:t>
            </a:r>
            <a:r>
              <a:rPr i="1" lang="en" sz="3000">
                <a:latin typeface="Helvetica Neue"/>
                <a:ea typeface="Helvetica Neue"/>
                <a:cs typeface="Helvetica Neue"/>
                <a:sym typeface="Helvetica Neue"/>
              </a:rPr>
              <a:t>Ceiling Temperature</a:t>
            </a:r>
            <a:r>
              <a:rPr i="1" lang="en" sz="3000">
                <a:latin typeface="Helvetica Neue"/>
                <a:ea typeface="Helvetica Neue"/>
                <a:cs typeface="Helvetica Neue"/>
                <a:sym typeface="Helvetica Neue"/>
              </a:rPr>
              <a:t> </a:t>
            </a:r>
            <a:endParaRPr i="1" sz="3000"/>
          </a:p>
        </p:txBody>
      </p:sp>
      <p:sp>
        <p:nvSpPr>
          <p:cNvPr id="361" name="Google Shape;361;p42"/>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cxnSp>
        <p:nvCxnSpPr>
          <p:cNvPr id="362" name="Google Shape;362;p42"/>
          <p:cNvCxnSpPr/>
          <p:nvPr/>
        </p:nvCxnSpPr>
        <p:spPr>
          <a:xfrm flipH="1" rot="10800000">
            <a:off x="527300" y="727750"/>
            <a:ext cx="8256600" cy="7200"/>
          </a:xfrm>
          <a:prstGeom prst="straightConnector1">
            <a:avLst/>
          </a:prstGeom>
          <a:noFill/>
          <a:ln cap="flat" cmpd="sng" w="9525">
            <a:solidFill>
              <a:schemeClr val="dk2"/>
            </a:solidFill>
            <a:prstDash val="solid"/>
            <a:round/>
            <a:headEnd len="med" w="med" type="none"/>
            <a:tailEnd len="med" w="med" type="none"/>
          </a:ln>
        </p:spPr>
      </p:cxnSp>
      <p:sp>
        <p:nvSpPr>
          <p:cNvPr id="363" name="Google Shape;363;p42"/>
          <p:cNvSpPr txBox="1"/>
          <p:nvPr/>
        </p:nvSpPr>
        <p:spPr>
          <a:xfrm>
            <a:off x="527300" y="873300"/>
            <a:ext cx="2763300" cy="475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85200C"/>
              </a:buClr>
              <a:buSzPts val="2000"/>
              <a:buFont typeface="Helvetica Neue"/>
              <a:buChar char="❏"/>
            </a:pPr>
            <a:r>
              <a:rPr lang="en" sz="2000">
                <a:solidFill>
                  <a:srgbClr val="85200C"/>
                </a:solidFill>
                <a:latin typeface="Helvetica Neue"/>
                <a:ea typeface="Helvetica Neue"/>
                <a:cs typeface="Helvetica Neue"/>
                <a:sym typeface="Helvetica Neue"/>
              </a:rPr>
              <a:t>Cooling Mode </a:t>
            </a:r>
            <a:endParaRPr sz="2000">
              <a:solidFill>
                <a:srgbClr val="85200C"/>
              </a:solidFill>
              <a:latin typeface="Helvetica Neue"/>
              <a:ea typeface="Helvetica Neue"/>
              <a:cs typeface="Helvetica Neue"/>
              <a:sym typeface="Helvetica Neue"/>
            </a:endParaRPr>
          </a:p>
        </p:txBody>
      </p:sp>
      <p:sp>
        <p:nvSpPr>
          <p:cNvPr id="364" name="Google Shape;364;p42"/>
          <p:cNvSpPr txBox="1"/>
          <p:nvPr/>
        </p:nvSpPr>
        <p:spPr>
          <a:xfrm>
            <a:off x="5268350" y="873300"/>
            <a:ext cx="2879700" cy="354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85200C"/>
              </a:buClr>
              <a:buSzPts val="2000"/>
              <a:buFont typeface="Helvetica Neue"/>
              <a:buChar char="❏"/>
            </a:pPr>
            <a:r>
              <a:rPr lang="en" sz="2000">
                <a:solidFill>
                  <a:srgbClr val="85200C"/>
                </a:solidFill>
                <a:latin typeface="Helvetica Neue"/>
                <a:ea typeface="Helvetica Neue"/>
                <a:cs typeface="Helvetica Neue"/>
                <a:sym typeface="Helvetica Neue"/>
              </a:rPr>
              <a:t>Heating Mode</a:t>
            </a:r>
            <a:endParaRPr sz="2000">
              <a:solidFill>
                <a:srgbClr val="85200C"/>
              </a:solidFill>
              <a:latin typeface="Helvetica Neue"/>
              <a:ea typeface="Helvetica Neue"/>
              <a:cs typeface="Helvetica Neue"/>
              <a:sym typeface="Helvetica Neue"/>
            </a:endParaRPr>
          </a:p>
        </p:txBody>
      </p:sp>
      <p:sp>
        <p:nvSpPr>
          <p:cNvPr id="365" name="Google Shape;365;p42"/>
          <p:cNvSpPr txBox="1"/>
          <p:nvPr/>
        </p:nvSpPr>
        <p:spPr>
          <a:xfrm>
            <a:off x="367776" y="3761175"/>
            <a:ext cx="3342900" cy="63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800">
                <a:latin typeface="Helvetica Neue"/>
                <a:ea typeface="Helvetica Neue"/>
                <a:cs typeface="Helvetica Neue"/>
                <a:sym typeface="Helvetica Neue"/>
              </a:rPr>
              <a:t>Reference: C.L. Conroy et al, Ceiling Radiant Cooling Panels as a Viable Distributed Parallel Sensible Cooling Technology Integrated with Dedicated Outdoor Air Systems, 2008</a:t>
            </a:r>
            <a:endParaRPr sz="800">
              <a:latin typeface="Helvetica Neue"/>
              <a:ea typeface="Helvetica Neue"/>
              <a:cs typeface="Helvetica Neue"/>
              <a:sym typeface="Helvetica Neue"/>
            </a:endParaRPr>
          </a:p>
        </p:txBody>
      </p:sp>
      <p:pic>
        <p:nvPicPr>
          <p:cNvPr id="366" name="Google Shape;366;p42"/>
          <p:cNvPicPr preferRelativeResize="0"/>
          <p:nvPr/>
        </p:nvPicPr>
        <p:blipFill rotWithShape="1">
          <a:blip r:embed="rId3">
            <a:alphaModFix/>
          </a:blip>
          <a:srcRect b="0" l="0" r="0" t="0"/>
          <a:stretch/>
        </p:blipFill>
        <p:spPr>
          <a:xfrm>
            <a:off x="367775" y="1562975"/>
            <a:ext cx="3861875" cy="1786300"/>
          </a:xfrm>
          <a:prstGeom prst="rect">
            <a:avLst/>
          </a:prstGeom>
          <a:noFill/>
          <a:ln>
            <a:noFill/>
          </a:ln>
        </p:spPr>
      </p:pic>
      <p:pic>
        <p:nvPicPr>
          <p:cNvPr id="367" name="Google Shape;367;p42"/>
          <p:cNvPicPr preferRelativeResize="0"/>
          <p:nvPr/>
        </p:nvPicPr>
        <p:blipFill>
          <a:blip r:embed="rId4">
            <a:alphaModFix/>
          </a:blip>
          <a:stretch>
            <a:fillRect/>
          </a:stretch>
        </p:blipFill>
        <p:spPr>
          <a:xfrm>
            <a:off x="4222350" y="1480813"/>
            <a:ext cx="4823299" cy="2181875"/>
          </a:xfrm>
          <a:prstGeom prst="rect">
            <a:avLst/>
          </a:prstGeom>
          <a:noFill/>
          <a:ln>
            <a:noFill/>
          </a:ln>
        </p:spPr>
      </p:pic>
      <p:sp>
        <p:nvSpPr>
          <p:cNvPr id="368" name="Google Shape;368;p42"/>
          <p:cNvSpPr txBox="1"/>
          <p:nvPr/>
        </p:nvSpPr>
        <p:spPr>
          <a:xfrm>
            <a:off x="5075750" y="3761175"/>
            <a:ext cx="3000000" cy="63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800">
                <a:latin typeface="Helvetica Neue"/>
                <a:ea typeface="Helvetica Neue"/>
                <a:cs typeface="Helvetica Neue"/>
                <a:sym typeface="Helvetica Neue"/>
              </a:rPr>
              <a:t>Reference: M. Reza Safizadeh et al, Experimental Evaluation of Radiant Heating Ceiling Systems Based on Thermal Comfort Criteria, 2018</a:t>
            </a:r>
            <a:endParaRPr sz="800">
              <a:latin typeface="Helvetica Neue"/>
              <a:ea typeface="Helvetica Neue"/>
              <a:cs typeface="Helvetica Neue"/>
              <a:sym typeface="Helvetica Neue"/>
            </a:endParaRPr>
          </a:p>
        </p:txBody>
      </p:sp>
      <p:sp>
        <p:nvSpPr>
          <p:cNvPr id="369" name="Google Shape;369;p42"/>
          <p:cNvSpPr txBox="1"/>
          <p:nvPr/>
        </p:nvSpPr>
        <p:spPr>
          <a:xfrm>
            <a:off x="4051200" y="4875050"/>
            <a:ext cx="10416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999999"/>
                </a:solidFill>
                <a:latin typeface="Verdana"/>
                <a:ea typeface="Verdana"/>
                <a:cs typeface="Verdana"/>
                <a:sym typeface="Verdana"/>
              </a:rPr>
              <a:t>Victor Rocha</a:t>
            </a:r>
            <a:endParaRPr sz="800">
              <a:solidFill>
                <a:srgbClr val="999999"/>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type="title"/>
          </p:nvPr>
        </p:nvSpPr>
        <p:spPr>
          <a:xfrm>
            <a:off x="628641" y="17396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3</a:t>
            </a:r>
            <a:r>
              <a:rPr lang="en" sz="3000">
                <a:latin typeface="Helvetica Neue"/>
                <a:ea typeface="Helvetica Neue"/>
                <a:cs typeface="Helvetica Neue"/>
                <a:sym typeface="Helvetica Neue"/>
              </a:rPr>
              <a:t>. Product Design:</a:t>
            </a:r>
            <a:r>
              <a:rPr i="1" lang="en" sz="3000">
                <a:latin typeface="Helvetica Neue"/>
                <a:ea typeface="Helvetica Neue"/>
                <a:cs typeface="Helvetica Neue"/>
                <a:sym typeface="Helvetica Neue"/>
              </a:rPr>
              <a:t> Ceiling Analysis</a:t>
            </a:r>
            <a:endParaRPr i="1" sz="3000">
              <a:latin typeface="Helvetica Neue"/>
              <a:ea typeface="Helvetica Neue"/>
              <a:cs typeface="Helvetica Neue"/>
              <a:sym typeface="Helvetica Neue"/>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p:txBody>
      </p:sp>
      <p:cxnSp>
        <p:nvCxnSpPr>
          <p:cNvPr id="375" name="Google Shape;375;p43"/>
          <p:cNvCxnSpPr/>
          <p:nvPr/>
        </p:nvCxnSpPr>
        <p:spPr>
          <a:xfrm flipH="1" rot="10800000">
            <a:off x="629861" y="793848"/>
            <a:ext cx="7672200" cy="26400"/>
          </a:xfrm>
          <a:prstGeom prst="straightConnector1">
            <a:avLst/>
          </a:prstGeom>
          <a:noFill/>
          <a:ln cap="flat" cmpd="sng" w="12700">
            <a:solidFill>
              <a:srgbClr val="8B0F00"/>
            </a:solidFill>
            <a:prstDash val="solid"/>
            <a:round/>
            <a:headEnd len="sm" w="sm" type="none"/>
            <a:tailEnd len="sm" w="sm" type="none"/>
          </a:ln>
        </p:spPr>
      </p:cxnSp>
      <p:sp>
        <p:nvSpPr>
          <p:cNvPr id="376" name="Google Shape;376;p43"/>
          <p:cNvSpPr txBox="1"/>
          <p:nvPr/>
        </p:nvSpPr>
        <p:spPr>
          <a:xfrm>
            <a:off x="628650" y="885800"/>
            <a:ext cx="4614600" cy="44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Aluminum &amp; PCM Ceiling Panel </a:t>
            </a:r>
            <a:endParaRPr sz="2200">
              <a:solidFill>
                <a:srgbClr val="980000"/>
              </a:solidFill>
              <a:latin typeface="Helvetica Neue"/>
              <a:ea typeface="Helvetica Neue"/>
              <a:cs typeface="Helvetica Neue"/>
              <a:sym typeface="Helvetica Neue"/>
            </a:endParaRPr>
          </a:p>
        </p:txBody>
      </p:sp>
      <p:sp>
        <p:nvSpPr>
          <p:cNvPr id="377" name="Google Shape;377;p43"/>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Victor Rocha</a:t>
            </a:r>
            <a:endParaRPr/>
          </a:p>
        </p:txBody>
      </p:sp>
      <p:sp>
        <p:nvSpPr>
          <p:cNvPr id="378" name="Google Shape;378;p43"/>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379" name="Google Shape;379;p43"/>
          <p:cNvPicPr preferRelativeResize="0"/>
          <p:nvPr/>
        </p:nvPicPr>
        <p:blipFill>
          <a:blip r:embed="rId3">
            <a:alphaModFix/>
          </a:blip>
          <a:stretch>
            <a:fillRect/>
          </a:stretch>
        </p:blipFill>
        <p:spPr>
          <a:xfrm>
            <a:off x="4893825" y="1725813"/>
            <a:ext cx="3470601" cy="2288875"/>
          </a:xfrm>
          <a:prstGeom prst="rect">
            <a:avLst/>
          </a:prstGeom>
          <a:noFill/>
          <a:ln>
            <a:noFill/>
          </a:ln>
        </p:spPr>
      </p:pic>
      <p:sp>
        <p:nvSpPr>
          <p:cNvPr id="380" name="Google Shape;380;p43"/>
          <p:cNvSpPr txBox="1"/>
          <p:nvPr/>
        </p:nvSpPr>
        <p:spPr>
          <a:xfrm>
            <a:off x="628650" y="1548075"/>
            <a:ext cx="4182000" cy="3304200"/>
          </a:xfrm>
          <a:prstGeom prst="rect">
            <a:avLst/>
          </a:prstGeom>
          <a:noFill/>
          <a:ln>
            <a:noFill/>
          </a:ln>
        </p:spPr>
        <p:txBody>
          <a:bodyPr anchorCtr="0" anchor="t" bIns="91425" lIns="91425" spcFirstLastPara="1" rIns="91425" wrap="square" tIns="91425">
            <a:noAutofit/>
          </a:bodyPr>
          <a:lstStyle/>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Integrate the two configurations to optimize the efficiency of the system, combining the advantages of metal panels with PCM. </a:t>
            </a:r>
            <a:endParaRPr sz="1600">
              <a:latin typeface="Helvetica Neue"/>
              <a:ea typeface="Helvetica Neue"/>
              <a:cs typeface="Helvetica Neue"/>
              <a:sym typeface="Helvetica Neue"/>
            </a:endParaRPr>
          </a:p>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The combination of the two configurations allows the system to have a 56% improvement in COP.</a:t>
            </a:r>
            <a:endParaRPr sz="1600">
              <a:latin typeface="Helvetica Neue"/>
              <a:ea typeface="Helvetica Neue"/>
              <a:cs typeface="Helvetica Neue"/>
              <a:sym typeface="Helvetica Neue"/>
            </a:endParaRPr>
          </a:p>
        </p:txBody>
      </p:sp>
      <p:sp>
        <p:nvSpPr>
          <p:cNvPr id="381" name="Google Shape;381;p43"/>
          <p:cNvSpPr txBox="1"/>
          <p:nvPr/>
        </p:nvSpPr>
        <p:spPr>
          <a:xfrm>
            <a:off x="4893825" y="4096050"/>
            <a:ext cx="2935200" cy="6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lvetica Neue"/>
                <a:ea typeface="Helvetica Neue"/>
                <a:cs typeface="Helvetica Neue"/>
                <a:sym typeface="Helvetica Neue"/>
              </a:rPr>
              <a:t>Tan, Gang, and Dongliang Zhao. “Study of a Thermoelectric Space Cooling System Integrated with Phase Change Material.” Applied Thermal Engineering, Pergamon, 1 May 2015, www.sciencedirect.com/science/article/pii/S1359431115003981.</a:t>
            </a:r>
            <a:endParaRPr sz="800">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4"/>
          <p:cNvSpPr txBox="1"/>
          <p:nvPr>
            <p:ph type="title"/>
          </p:nvPr>
        </p:nvSpPr>
        <p:spPr>
          <a:xfrm>
            <a:off x="628641" y="17396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3. Product Design:</a:t>
            </a:r>
            <a:r>
              <a:rPr i="1" lang="en" sz="3000">
                <a:latin typeface="Helvetica Neue"/>
                <a:ea typeface="Helvetica Neue"/>
                <a:cs typeface="Helvetica Neue"/>
                <a:sym typeface="Helvetica Neue"/>
              </a:rPr>
              <a:t> Ceiling Analysis</a:t>
            </a:r>
            <a:endParaRPr i="1" sz="3000">
              <a:latin typeface="Helvetica Neue"/>
              <a:ea typeface="Helvetica Neue"/>
              <a:cs typeface="Helvetica Neue"/>
              <a:sym typeface="Helvetica Neue"/>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p:txBody>
      </p:sp>
      <p:cxnSp>
        <p:nvCxnSpPr>
          <p:cNvPr id="387" name="Google Shape;387;p44"/>
          <p:cNvCxnSpPr/>
          <p:nvPr/>
        </p:nvCxnSpPr>
        <p:spPr>
          <a:xfrm flipH="1" rot="10800000">
            <a:off x="629861" y="793848"/>
            <a:ext cx="7672200" cy="26400"/>
          </a:xfrm>
          <a:prstGeom prst="straightConnector1">
            <a:avLst/>
          </a:prstGeom>
          <a:noFill/>
          <a:ln cap="flat" cmpd="sng" w="12700">
            <a:solidFill>
              <a:srgbClr val="8B0F00"/>
            </a:solidFill>
            <a:prstDash val="solid"/>
            <a:round/>
            <a:headEnd len="sm" w="sm" type="none"/>
            <a:tailEnd len="sm" w="sm" type="none"/>
          </a:ln>
        </p:spPr>
      </p:cxnSp>
      <p:sp>
        <p:nvSpPr>
          <p:cNvPr id="388" name="Google Shape;388;p44"/>
          <p:cNvSpPr txBox="1"/>
          <p:nvPr/>
        </p:nvSpPr>
        <p:spPr>
          <a:xfrm>
            <a:off x="628650" y="885800"/>
            <a:ext cx="4614600" cy="44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PCM Thickness Analysis</a:t>
            </a:r>
            <a:endParaRPr sz="2200">
              <a:solidFill>
                <a:srgbClr val="980000"/>
              </a:solidFill>
              <a:latin typeface="Helvetica Neue"/>
              <a:ea typeface="Helvetica Neue"/>
              <a:cs typeface="Helvetica Neue"/>
              <a:sym typeface="Helvetica Neue"/>
            </a:endParaRPr>
          </a:p>
        </p:txBody>
      </p:sp>
      <p:sp>
        <p:nvSpPr>
          <p:cNvPr id="389" name="Google Shape;389;p44"/>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Victor Rocha</a:t>
            </a:r>
            <a:endParaRPr/>
          </a:p>
        </p:txBody>
      </p:sp>
      <p:sp>
        <p:nvSpPr>
          <p:cNvPr id="390" name="Google Shape;390;p44"/>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391" name="Google Shape;391;p44"/>
          <p:cNvPicPr preferRelativeResize="0"/>
          <p:nvPr/>
        </p:nvPicPr>
        <p:blipFill>
          <a:blip r:embed="rId3">
            <a:alphaModFix/>
          </a:blip>
          <a:stretch>
            <a:fillRect/>
          </a:stretch>
        </p:blipFill>
        <p:spPr>
          <a:xfrm>
            <a:off x="628650" y="2275900"/>
            <a:ext cx="3402900" cy="2592950"/>
          </a:xfrm>
          <a:prstGeom prst="rect">
            <a:avLst/>
          </a:prstGeom>
          <a:noFill/>
          <a:ln>
            <a:noFill/>
          </a:ln>
        </p:spPr>
      </p:pic>
      <p:sp>
        <p:nvSpPr>
          <p:cNvPr id="392" name="Google Shape;392;p44"/>
          <p:cNvSpPr txBox="1"/>
          <p:nvPr/>
        </p:nvSpPr>
        <p:spPr>
          <a:xfrm>
            <a:off x="628650" y="1489338"/>
            <a:ext cx="3402900" cy="63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Time to Reach Solid State</a:t>
            </a:r>
            <a:endParaRPr sz="1800">
              <a:latin typeface="Helvetica Neue"/>
              <a:ea typeface="Helvetica Neue"/>
              <a:cs typeface="Helvetica Neue"/>
              <a:sym typeface="Helvetica Neue"/>
            </a:endParaRPr>
          </a:p>
        </p:txBody>
      </p:sp>
      <p:pic>
        <p:nvPicPr>
          <p:cNvPr id="393" name="Google Shape;393;p44"/>
          <p:cNvPicPr preferRelativeResize="0"/>
          <p:nvPr/>
        </p:nvPicPr>
        <p:blipFill rotWithShape="1">
          <a:blip r:embed="rId4">
            <a:alphaModFix/>
          </a:blip>
          <a:srcRect b="2053" l="2279" r="2744" t="2426"/>
          <a:stretch/>
        </p:blipFill>
        <p:spPr>
          <a:xfrm>
            <a:off x="4835550" y="2350738"/>
            <a:ext cx="3146025" cy="2480200"/>
          </a:xfrm>
          <a:prstGeom prst="rect">
            <a:avLst/>
          </a:prstGeom>
          <a:noFill/>
          <a:ln>
            <a:noFill/>
          </a:ln>
        </p:spPr>
      </p:pic>
      <p:sp>
        <p:nvSpPr>
          <p:cNvPr id="394" name="Google Shape;394;p44"/>
          <p:cNvSpPr txBox="1"/>
          <p:nvPr/>
        </p:nvSpPr>
        <p:spPr>
          <a:xfrm>
            <a:off x="4689850" y="1481063"/>
            <a:ext cx="3437400" cy="55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Time to Reach Liquid State </a:t>
            </a:r>
            <a:endParaRPr sz="1800">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5"/>
          <p:cNvSpPr txBox="1"/>
          <p:nvPr>
            <p:ph type="title"/>
          </p:nvPr>
        </p:nvSpPr>
        <p:spPr>
          <a:xfrm>
            <a:off x="628641" y="17396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3. Product Design:</a:t>
            </a:r>
            <a:r>
              <a:rPr i="1" lang="en" sz="3000">
                <a:latin typeface="Helvetica Neue"/>
                <a:ea typeface="Helvetica Neue"/>
                <a:cs typeface="Helvetica Neue"/>
                <a:sym typeface="Helvetica Neue"/>
              </a:rPr>
              <a:t> Ceiling Analysis</a:t>
            </a:r>
            <a:endParaRPr i="1" sz="3000">
              <a:latin typeface="Helvetica Neue"/>
              <a:ea typeface="Helvetica Neue"/>
              <a:cs typeface="Helvetica Neue"/>
              <a:sym typeface="Helvetica Neue"/>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p:txBody>
      </p:sp>
      <p:cxnSp>
        <p:nvCxnSpPr>
          <p:cNvPr id="400" name="Google Shape;400;p45"/>
          <p:cNvCxnSpPr/>
          <p:nvPr/>
        </p:nvCxnSpPr>
        <p:spPr>
          <a:xfrm flipH="1" rot="10800000">
            <a:off x="629861" y="793848"/>
            <a:ext cx="7672200" cy="26400"/>
          </a:xfrm>
          <a:prstGeom prst="straightConnector1">
            <a:avLst/>
          </a:prstGeom>
          <a:noFill/>
          <a:ln cap="flat" cmpd="sng" w="12700">
            <a:solidFill>
              <a:srgbClr val="8B0F00"/>
            </a:solidFill>
            <a:prstDash val="solid"/>
            <a:round/>
            <a:headEnd len="sm" w="sm" type="none"/>
            <a:tailEnd len="sm" w="sm" type="none"/>
          </a:ln>
        </p:spPr>
      </p:cxnSp>
      <p:sp>
        <p:nvSpPr>
          <p:cNvPr id="401" name="Google Shape;401;p45"/>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sp>
        <p:nvSpPr>
          <p:cNvPr id="402" name="Google Shape;402;p45"/>
          <p:cNvSpPr txBox="1"/>
          <p:nvPr/>
        </p:nvSpPr>
        <p:spPr>
          <a:xfrm>
            <a:off x="628650" y="885800"/>
            <a:ext cx="7412700" cy="44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Analysis for Final Ceiling Configuration</a:t>
            </a:r>
            <a:endParaRPr sz="2200">
              <a:solidFill>
                <a:srgbClr val="980000"/>
              </a:solidFill>
              <a:latin typeface="Helvetica Neue"/>
              <a:ea typeface="Helvetica Neue"/>
              <a:cs typeface="Helvetica Neue"/>
              <a:sym typeface="Helvetica Neue"/>
            </a:endParaRPr>
          </a:p>
        </p:txBody>
      </p:sp>
      <p:sp>
        <p:nvSpPr>
          <p:cNvPr id="403" name="Google Shape;403;p45"/>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Victor Rocha</a:t>
            </a:r>
            <a:endParaRPr/>
          </a:p>
        </p:txBody>
      </p:sp>
      <p:pic>
        <p:nvPicPr>
          <p:cNvPr id="404" name="Google Shape;404;p45"/>
          <p:cNvPicPr preferRelativeResize="0"/>
          <p:nvPr/>
        </p:nvPicPr>
        <p:blipFill>
          <a:blip r:embed="rId3">
            <a:alphaModFix/>
          </a:blip>
          <a:stretch>
            <a:fillRect/>
          </a:stretch>
        </p:blipFill>
        <p:spPr>
          <a:xfrm>
            <a:off x="628650" y="1454275"/>
            <a:ext cx="3919775" cy="2515650"/>
          </a:xfrm>
          <a:prstGeom prst="rect">
            <a:avLst/>
          </a:prstGeom>
          <a:noFill/>
          <a:ln>
            <a:noFill/>
          </a:ln>
        </p:spPr>
      </p:pic>
      <p:pic>
        <p:nvPicPr>
          <p:cNvPr id="405" name="Google Shape;405;p45"/>
          <p:cNvPicPr preferRelativeResize="0"/>
          <p:nvPr/>
        </p:nvPicPr>
        <p:blipFill>
          <a:blip r:embed="rId4">
            <a:alphaModFix/>
          </a:blip>
          <a:stretch>
            <a:fillRect/>
          </a:stretch>
        </p:blipFill>
        <p:spPr>
          <a:xfrm>
            <a:off x="4725775" y="1454263"/>
            <a:ext cx="4039449" cy="2515675"/>
          </a:xfrm>
          <a:prstGeom prst="rect">
            <a:avLst/>
          </a:prstGeom>
          <a:noFill/>
          <a:ln>
            <a:noFill/>
          </a:ln>
        </p:spPr>
      </p:pic>
      <p:sp>
        <p:nvSpPr>
          <p:cNvPr id="406" name="Google Shape;406;p45"/>
          <p:cNvSpPr txBox="1"/>
          <p:nvPr/>
        </p:nvSpPr>
        <p:spPr>
          <a:xfrm>
            <a:off x="935100" y="4089000"/>
            <a:ext cx="6799800" cy="6327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Helvetica Neue"/>
              <a:buChar char="●"/>
            </a:pPr>
            <a:r>
              <a:rPr lang="en" sz="1600">
                <a:latin typeface="Helvetica Neue"/>
                <a:ea typeface="Helvetica Neue"/>
                <a:cs typeface="Helvetica Neue"/>
                <a:sym typeface="Helvetica Neue"/>
              </a:rPr>
              <a:t>Operative Temperature </a:t>
            </a:r>
            <a:r>
              <a:rPr lang="en" sz="1600">
                <a:latin typeface="Helvetica Neue"/>
                <a:ea typeface="Helvetica Neue"/>
                <a:cs typeface="Helvetica Neue"/>
                <a:sym typeface="Helvetica Neue"/>
              </a:rPr>
              <a:t>achieved</a:t>
            </a:r>
            <a:r>
              <a:rPr lang="en" sz="1600">
                <a:latin typeface="Helvetica Neue"/>
                <a:ea typeface="Helvetica Neue"/>
                <a:cs typeface="Helvetica Neue"/>
                <a:sym typeface="Helvetica Neue"/>
              </a:rPr>
              <a:t> within 200 seconds. </a:t>
            </a:r>
            <a:endParaRPr sz="1600">
              <a:latin typeface="Helvetica Neue"/>
              <a:ea typeface="Helvetica Neue"/>
              <a:cs typeface="Helvetica Neue"/>
              <a:sym typeface="Helvetica Neue"/>
            </a:endParaRPr>
          </a:p>
          <a:p>
            <a:pPr indent="-330200" lvl="0" marL="457200" rtl="0" algn="l">
              <a:lnSpc>
                <a:spcPct val="150000"/>
              </a:lnSpc>
              <a:spcBef>
                <a:spcPts val="0"/>
              </a:spcBef>
              <a:spcAft>
                <a:spcPts val="0"/>
              </a:spcAft>
              <a:buSzPts val="1600"/>
              <a:buFont typeface="Helvetica Neue"/>
              <a:buChar char="●"/>
            </a:pPr>
            <a:r>
              <a:rPr lang="en" sz="1600">
                <a:latin typeface="Helvetica Neue"/>
                <a:ea typeface="Helvetica Neue"/>
                <a:cs typeface="Helvetica Neue"/>
                <a:sym typeface="Helvetica Neue"/>
              </a:rPr>
              <a:t>Ceiling panel keeps the required temperature for 300 seconds.   </a:t>
            </a:r>
            <a:endParaRPr sz="1600">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6"/>
          <p:cNvSpPr txBox="1"/>
          <p:nvPr>
            <p:ph type="title"/>
          </p:nvPr>
        </p:nvSpPr>
        <p:spPr>
          <a:xfrm>
            <a:off x="628641" y="-6"/>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3</a:t>
            </a:r>
            <a:r>
              <a:rPr lang="en" sz="3000">
                <a:latin typeface="Helvetica Neue"/>
                <a:ea typeface="Helvetica Neue"/>
                <a:cs typeface="Helvetica Neue"/>
                <a:sym typeface="Helvetica Neue"/>
              </a:rPr>
              <a:t>. Product Design:</a:t>
            </a:r>
            <a:r>
              <a:rPr i="1" lang="en" sz="3000">
                <a:latin typeface="Helvetica Neue"/>
                <a:ea typeface="Helvetica Neue"/>
                <a:cs typeface="Helvetica Neue"/>
                <a:sym typeface="Helvetica Neue"/>
              </a:rPr>
              <a:t> Control System</a:t>
            </a:r>
            <a:endParaRPr sz="3000">
              <a:latin typeface="Helvetica Neue"/>
              <a:ea typeface="Helvetica Neue"/>
              <a:cs typeface="Helvetica Neue"/>
              <a:sym typeface="Helvetica Neue"/>
            </a:endParaRPr>
          </a:p>
        </p:txBody>
      </p:sp>
      <p:cxnSp>
        <p:nvCxnSpPr>
          <p:cNvPr id="412" name="Google Shape;412;p46"/>
          <p:cNvCxnSpPr/>
          <p:nvPr/>
        </p:nvCxnSpPr>
        <p:spPr>
          <a:xfrm flipH="1" rot="10800000">
            <a:off x="629861" y="793848"/>
            <a:ext cx="7672200" cy="26400"/>
          </a:xfrm>
          <a:prstGeom prst="straightConnector1">
            <a:avLst/>
          </a:prstGeom>
          <a:noFill/>
          <a:ln cap="flat" cmpd="sng" w="12700">
            <a:solidFill>
              <a:srgbClr val="8B0F00"/>
            </a:solidFill>
            <a:prstDash val="solid"/>
            <a:round/>
            <a:headEnd len="sm" w="sm" type="none"/>
            <a:tailEnd len="sm" w="sm" type="none"/>
          </a:ln>
        </p:spPr>
      </p:cxnSp>
      <p:sp>
        <p:nvSpPr>
          <p:cNvPr id="413" name="Google Shape;413;p46"/>
          <p:cNvSpPr txBox="1"/>
          <p:nvPr/>
        </p:nvSpPr>
        <p:spPr>
          <a:xfrm>
            <a:off x="628650" y="969050"/>
            <a:ext cx="5763000" cy="44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Hardware Design</a:t>
            </a:r>
            <a:endParaRPr sz="2200">
              <a:solidFill>
                <a:srgbClr val="980000"/>
              </a:solidFill>
              <a:latin typeface="Helvetica Neue"/>
              <a:ea typeface="Helvetica Neue"/>
              <a:cs typeface="Helvetica Neue"/>
              <a:sym typeface="Helvetica Neue"/>
            </a:endParaRPr>
          </a:p>
        </p:txBody>
      </p:sp>
      <p:sp>
        <p:nvSpPr>
          <p:cNvPr id="414" name="Google Shape;414;p46"/>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Kerry Ollivierre</a:t>
            </a:r>
            <a:endParaRPr/>
          </a:p>
        </p:txBody>
      </p:sp>
      <p:sp>
        <p:nvSpPr>
          <p:cNvPr id="415" name="Google Shape;415;p46"/>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416" name="Google Shape;416;p46"/>
          <p:cNvPicPr preferRelativeResize="0"/>
          <p:nvPr/>
        </p:nvPicPr>
        <p:blipFill>
          <a:blip r:embed="rId3">
            <a:alphaModFix/>
          </a:blip>
          <a:stretch>
            <a:fillRect/>
          </a:stretch>
        </p:blipFill>
        <p:spPr>
          <a:xfrm>
            <a:off x="2275713" y="1418450"/>
            <a:ext cx="4897375" cy="350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7"/>
          <p:cNvSpPr txBox="1"/>
          <p:nvPr>
            <p:ph type="title"/>
          </p:nvPr>
        </p:nvSpPr>
        <p:spPr>
          <a:xfrm>
            <a:off x="628641" y="-6"/>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3. Product Design:</a:t>
            </a:r>
            <a:r>
              <a:rPr i="1" lang="en" sz="3000">
                <a:latin typeface="Helvetica Neue"/>
                <a:ea typeface="Helvetica Neue"/>
                <a:cs typeface="Helvetica Neue"/>
                <a:sym typeface="Helvetica Neue"/>
              </a:rPr>
              <a:t> Control System</a:t>
            </a:r>
            <a:endParaRPr sz="3000">
              <a:latin typeface="Helvetica Neue"/>
              <a:ea typeface="Helvetica Neue"/>
              <a:cs typeface="Helvetica Neue"/>
              <a:sym typeface="Helvetica Neue"/>
            </a:endParaRPr>
          </a:p>
        </p:txBody>
      </p:sp>
      <p:cxnSp>
        <p:nvCxnSpPr>
          <p:cNvPr id="422" name="Google Shape;422;p47"/>
          <p:cNvCxnSpPr/>
          <p:nvPr/>
        </p:nvCxnSpPr>
        <p:spPr>
          <a:xfrm flipH="1" rot="10800000">
            <a:off x="629861" y="793848"/>
            <a:ext cx="7672200" cy="26400"/>
          </a:xfrm>
          <a:prstGeom prst="straightConnector1">
            <a:avLst/>
          </a:prstGeom>
          <a:noFill/>
          <a:ln cap="flat" cmpd="sng" w="12700">
            <a:solidFill>
              <a:srgbClr val="8B0F00"/>
            </a:solidFill>
            <a:prstDash val="solid"/>
            <a:round/>
            <a:headEnd len="sm" w="sm" type="none"/>
            <a:tailEnd len="sm" w="sm" type="none"/>
          </a:ln>
        </p:spPr>
      </p:cxnSp>
      <p:sp>
        <p:nvSpPr>
          <p:cNvPr id="423" name="Google Shape;423;p47"/>
          <p:cNvSpPr txBox="1"/>
          <p:nvPr/>
        </p:nvSpPr>
        <p:spPr>
          <a:xfrm>
            <a:off x="628650" y="969050"/>
            <a:ext cx="5763000" cy="44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Design Communication</a:t>
            </a:r>
            <a:endParaRPr sz="2200">
              <a:solidFill>
                <a:srgbClr val="980000"/>
              </a:solidFill>
              <a:latin typeface="Helvetica Neue"/>
              <a:ea typeface="Helvetica Neue"/>
              <a:cs typeface="Helvetica Neue"/>
              <a:sym typeface="Helvetica Neue"/>
            </a:endParaRPr>
          </a:p>
        </p:txBody>
      </p:sp>
      <p:sp>
        <p:nvSpPr>
          <p:cNvPr id="424" name="Google Shape;424;p47"/>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Kerry Ollivierre</a:t>
            </a:r>
            <a:endParaRPr/>
          </a:p>
        </p:txBody>
      </p:sp>
      <p:sp>
        <p:nvSpPr>
          <p:cNvPr id="425" name="Google Shape;425;p47"/>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426" name="Google Shape;426;p47"/>
          <p:cNvPicPr preferRelativeResize="0"/>
          <p:nvPr/>
        </p:nvPicPr>
        <p:blipFill>
          <a:blip r:embed="rId3">
            <a:alphaModFix/>
          </a:blip>
          <a:stretch>
            <a:fillRect/>
          </a:stretch>
        </p:blipFill>
        <p:spPr>
          <a:xfrm>
            <a:off x="1584450" y="1418450"/>
            <a:ext cx="5763000" cy="34275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8"/>
          <p:cNvSpPr txBox="1"/>
          <p:nvPr>
            <p:ph type="title"/>
          </p:nvPr>
        </p:nvSpPr>
        <p:spPr>
          <a:xfrm>
            <a:off x="628651" y="173975"/>
            <a:ext cx="83766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3</a:t>
            </a:r>
            <a:r>
              <a:rPr lang="en" sz="3000">
                <a:latin typeface="Helvetica Neue"/>
                <a:ea typeface="Helvetica Neue"/>
                <a:cs typeface="Helvetica Neue"/>
                <a:sym typeface="Helvetica Neue"/>
              </a:rPr>
              <a:t>. </a:t>
            </a:r>
            <a:r>
              <a:rPr lang="en" sz="3000">
                <a:latin typeface="Helvetica Neue"/>
                <a:ea typeface="Helvetica Neue"/>
                <a:cs typeface="Helvetica Neue"/>
                <a:sym typeface="Helvetica Neue"/>
              </a:rPr>
              <a:t>Product Design:</a:t>
            </a:r>
            <a:r>
              <a:rPr i="1" lang="en" sz="3000">
                <a:latin typeface="Helvetica Neue"/>
                <a:ea typeface="Helvetica Neue"/>
                <a:cs typeface="Helvetica Neue"/>
                <a:sym typeface="Helvetica Neue"/>
              </a:rPr>
              <a:t> Test Building Environment</a:t>
            </a:r>
            <a:endParaRPr i="1" sz="3000">
              <a:latin typeface="Helvetica Neue"/>
              <a:ea typeface="Helvetica Neue"/>
              <a:cs typeface="Helvetica Neue"/>
              <a:sym typeface="Helvetica Neue"/>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p:txBody>
      </p:sp>
      <p:cxnSp>
        <p:nvCxnSpPr>
          <p:cNvPr id="432" name="Google Shape;432;p48"/>
          <p:cNvCxnSpPr/>
          <p:nvPr/>
        </p:nvCxnSpPr>
        <p:spPr>
          <a:xfrm flipH="1" rot="10800000">
            <a:off x="629861" y="793848"/>
            <a:ext cx="7672200" cy="26400"/>
          </a:xfrm>
          <a:prstGeom prst="straightConnector1">
            <a:avLst/>
          </a:prstGeom>
          <a:noFill/>
          <a:ln cap="flat" cmpd="sng" w="12700">
            <a:solidFill>
              <a:srgbClr val="8B0F00"/>
            </a:solidFill>
            <a:prstDash val="solid"/>
            <a:round/>
            <a:headEnd len="sm" w="sm" type="none"/>
            <a:tailEnd len="sm" w="sm" type="none"/>
          </a:ln>
        </p:spPr>
      </p:cxnSp>
      <p:sp>
        <p:nvSpPr>
          <p:cNvPr id="433" name="Google Shape;433;p48"/>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Hugo Lopez</a:t>
            </a:r>
            <a:endParaRPr/>
          </a:p>
        </p:txBody>
      </p:sp>
      <p:sp>
        <p:nvSpPr>
          <p:cNvPr id="434" name="Google Shape;434;p48"/>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sp>
        <p:nvSpPr>
          <p:cNvPr id="435" name="Google Shape;435;p48"/>
          <p:cNvSpPr txBox="1"/>
          <p:nvPr/>
        </p:nvSpPr>
        <p:spPr>
          <a:xfrm>
            <a:off x="629850" y="885800"/>
            <a:ext cx="2328300" cy="44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Material</a:t>
            </a:r>
            <a:endParaRPr sz="2200">
              <a:solidFill>
                <a:srgbClr val="980000"/>
              </a:solidFill>
              <a:latin typeface="Helvetica Neue"/>
              <a:ea typeface="Helvetica Neue"/>
              <a:cs typeface="Helvetica Neue"/>
              <a:sym typeface="Helvetica Neue"/>
            </a:endParaRPr>
          </a:p>
        </p:txBody>
      </p:sp>
      <p:sp>
        <p:nvSpPr>
          <p:cNvPr id="436" name="Google Shape;436;p48"/>
          <p:cNvSpPr txBox="1"/>
          <p:nvPr/>
        </p:nvSpPr>
        <p:spPr>
          <a:xfrm>
            <a:off x="460400" y="1409852"/>
            <a:ext cx="3215400" cy="2920800"/>
          </a:xfrm>
          <a:prstGeom prst="rect">
            <a:avLst/>
          </a:prstGeom>
          <a:noFill/>
          <a:ln>
            <a:noFill/>
          </a:ln>
        </p:spPr>
        <p:txBody>
          <a:bodyPr anchorCtr="0" anchor="t" bIns="91425" lIns="91425" spcFirstLastPara="1" rIns="91425" wrap="square" tIns="91425">
            <a:noAutofit/>
          </a:bodyPr>
          <a:lstStyle/>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Structural Insulated Panels:</a:t>
            </a:r>
            <a:endParaRPr sz="1600">
              <a:latin typeface="Helvetica Neue"/>
              <a:ea typeface="Helvetica Neue"/>
              <a:cs typeface="Helvetica Neue"/>
              <a:sym typeface="Helvetica Neue"/>
            </a:endParaRPr>
          </a:p>
          <a:p>
            <a:pPr indent="-330200" lvl="1" marL="9144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Extremely strong</a:t>
            </a:r>
            <a:endParaRPr sz="1600">
              <a:latin typeface="Helvetica Neue"/>
              <a:ea typeface="Helvetica Neue"/>
              <a:cs typeface="Helvetica Neue"/>
              <a:sym typeface="Helvetica Neue"/>
            </a:endParaRPr>
          </a:p>
          <a:p>
            <a:pPr indent="-330200" lvl="1" marL="9144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Energy efficient</a:t>
            </a:r>
            <a:endParaRPr sz="1600">
              <a:latin typeface="Helvetica Neue"/>
              <a:ea typeface="Helvetica Neue"/>
              <a:cs typeface="Helvetica Neue"/>
              <a:sym typeface="Helvetica Neue"/>
            </a:endParaRPr>
          </a:p>
          <a:p>
            <a:pPr indent="-330200" lvl="1" marL="9144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Cost effective</a:t>
            </a:r>
            <a:endParaRPr sz="1600">
              <a:latin typeface="Helvetica Neue"/>
              <a:ea typeface="Helvetica Neue"/>
              <a:cs typeface="Helvetica Neue"/>
              <a:sym typeface="Helvetica Neue"/>
            </a:endParaRPr>
          </a:p>
          <a:p>
            <a:pPr indent="-330200" lvl="1" marL="9144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High performance building system</a:t>
            </a:r>
            <a:endParaRPr sz="1600">
              <a:latin typeface="Helvetica Neue"/>
              <a:ea typeface="Helvetica Neue"/>
              <a:cs typeface="Helvetica Neue"/>
              <a:sym typeface="Helvetica Neue"/>
            </a:endParaRPr>
          </a:p>
          <a:p>
            <a:pPr indent="-330200" lvl="1" marL="9144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R-value: 12</a:t>
            </a:r>
            <a:endParaRPr sz="1600">
              <a:latin typeface="Helvetica Neue"/>
              <a:ea typeface="Helvetica Neue"/>
              <a:cs typeface="Helvetica Neue"/>
              <a:sym typeface="Helvetica Neue"/>
            </a:endParaRPr>
          </a:p>
        </p:txBody>
      </p:sp>
      <p:sp>
        <p:nvSpPr>
          <p:cNvPr id="437" name="Google Shape;437;p48"/>
          <p:cNvSpPr txBox="1"/>
          <p:nvPr/>
        </p:nvSpPr>
        <p:spPr>
          <a:xfrm>
            <a:off x="3533650" y="1409850"/>
            <a:ext cx="3429000" cy="1660200"/>
          </a:xfrm>
          <a:prstGeom prst="rect">
            <a:avLst/>
          </a:prstGeom>
          <a:noFill/>
          <a:ln>
            <a:noFill/>
          </a:ln>
        </p:spPr>
        <p:txBody>
          <a:bodyPr anchorCtr="0" anchor="t" bIns="91425" lIns="91425" spcFirstLastPara="1" rIns="91425" wrap="square" tIns="91425">
            <a:noAutofit/>
          </a:bodyPr>
          <a:lstStyle/>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Thickness: 5.1 cm</a:t>
            </a:r>
            <a:endParaRPr sz="1600">
              <a:latin typeface="Helvetica Neue"/>
              <a:ea typeface="Helvetica Neue"/>
              <a:cs typeface="Helvetica Neue"/>
              <a:sym typeface="Helvetica Neue"/>
            </a:endParaRPr>
          </a:p>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Weight:  5.21 kg per square m</a:t>
            </a:r>
            <a:endParaRPr sz="1600">
              <a:latin typeface="Helvetica Neue"/>
              <a:ea typeface="Helvetica Neue"/>
              <a:cs typeface="Helvetica Neue"/>
              <a:sym typeface="Helvetica Neue"/>
            </a:endParaRPr>
          </a:p>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Total weight: 140 kg of SIPs</a:t>
            </a:r>
            <a:endParaRPr sz="1600">
              <a:latin typeface="Helvetica Neue"/>
              <a:ea typeface="Helvetica Neue"/>
              <a:cs typeface="Helvetica Neue"/>
              <a:sym typeface="Helvetica Neue"/>
            </a:endParaRPr>
          </a:p>
        </p:txBody>
      </p:sp>
      <p:pic>
        <p:nvPicPr>
          <p:cNvPr id="438" name="Google Shape;438;p48"/>
          <p:cNvPicPr preferRelativeResize="0"/>
          <p:nvPr/>
        </p:nvPicPr>
        <p:blipFill rotWithShape="1">
          <a:blip r:embed="rId3">
            <a:alphaModFix/>
          </a:blip>
          <a:srcRect b="6634" l="3987" r="3291" t="3096"/>
          <a:stretch/>
        </p:blipFill>
        <p:spPr>
          <a:xfrm>
            <a:off x="3571100" y="2788350"/>
            <a:ext cx="3354100" cy="1939225"/>
          </a:xfrm>
          <a:prstGeom prst="rect">
            <a:avLst/>
          </a:prstGeom>
          <a:noFill/>
          <a:ln>
            <a:noFill/>
          </a:ln>
        </p:spPr>
      </p:pic>
      <p:sp>
        <p:nvSpPr>
          <p:cNvPr id="439" name="Google Shape;439;p48"/>
          <p:cNvSpPr txBox="1"/>
          <p:nvPr/>
        </p:nvSpPr>
        <p:spPr>
          <a:xfrm>
            <a:off x="3675800" y="896950"/>
            <a:ext cx="2439300" cy="436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85200C"/>
              </a:buClr>
              <a:buSzPts val="2200"/>
              <a:buFont typeface="Helvetica Neue"/>
              <a:buChar char="❏"/>
            </a:pPr>
            <a:r>
              <a:rPr lang="en" sz="2200">
                <a:solidFill>
                  <a:srgbClr val="85200C"/>
                </a:solidFill>
                <a:latin typeface="Helvetica Neue"/>
                <a:ea typeface="Helvetica Neue"/>
                <a:cs typeface="Helvetica Neue"/>
                <a:sym typeface="Helvetica Neue"/>
              </a:rPr>
              <a:t>Dimensions</a:t>
            </a:r>
            <a:endParaRPr sz="2200">
              <a:solidFill>
                <a:srgbClr val="85200C"/>
              </a:solidFill>
              <a:latin typeface="Helvetica Neue"/>
              <a:ea typeface="Helvetica Neue"/>
              <a:cs typeface="Helvetica Neue"/>
              <a:sym typeface="Helvetica Neue"/>
            </a:endParaRPr>
          </a:p>
        </p:txBody>
      </p:sp>
      <p:sp>
        <p:nvSpPr>
          <p:cNvPr id="440" name="Google Shape;440;p48"/>
          <p:cNvSpPr txBox="1"/>
          <p:nvPr/>
        </p:nvSpPr>
        <p:spPr>
          <a:xfrm>
            <a:off x="6832750" y="896950"/>
            <a:ext cx="1825800" cy="436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85200C"/>
              </a:buClr>
              <a:buSzPts val="2200"/>
              <a:buFont typeface="Helvetica Neue"/>
              <a:buChar char="❏"/>
            </a:pPr>
            <a:r>
              <a:rPr lang="en" sz="2200">
                <a:solidFill>
                  <a:srgbClr val="85200C"/>
                </a:solidFill>
                <a:latin typeface="Helvetica Neue"/>
                <a:ea typeface="Helvetica Neue"/>
                <a:cs typeface="Helvetica Neue"/>
                <a:sym typeface="Helvetica Neue"/>
              </a:rPr>
              <a:t>Source</a:t>
            </a:r>
            <a:endParaRPr sz="2200">
              <a:solidFill>
                <a:srgbClr val="85200C"/>
              </a:solidFill>
              <a:latin typeface="Helvetica Neue"/>
              <a:ea typeface="Helvetica Neue"/>
              <a:cs typeface="Helvetica Neue"/>
              <a:sym typeface="Helvetica Neue"/>
            </a:endParaRPr>
          </a:p>
        </p:txBody>
      </p:sp>
      <p:sp>
        <p:nvSpPr>
          <p:cNvPr id="441" name="Google Shape;441;p48"/>
          <p:cNvSpPr txBox="1"/>
          <p:nvPr/>
        </p:nvSpPr>
        <p:spPr>
          <a:xfrm>
            <a:off x="6630575" y="1409850"/>
            <a:ext cx="2439300" cy="1660200"/>
          </a:xfrm>
          <a:prstGeom prst="rect">
            <a:avLst/>
          </a:prstGeom>
          <a:noFill/>
          <a:ln>
            <a:noFill/>
          </a:ln>
        </p:spPr>
        <p:txBody>
          <a:bodyPr anchorCtr="0" anchor="t" bIns="91425" lIns="91425" spcFirstLastPara="1" rIns="91425" wrap="square" tIns="91425">
            <a:noAutofit/>
          </a:bodyPr>
          <a:lstStyle/>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Innova Eco Building System</a:t>
            </a:r>
            <a:endParaRPr sz="16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580749" y="10"/>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4100"/>
              <a:buNone/>
            </a:pPr>
            <a:r>
              <a:rPr lang="en" sz="3600">
                <a:latin typeface="Helvetica Neue"/>
                <a:ea typeface="Helvetica Neue"/>
                <a:cs typeface="Helvetica Neue"/>
                <a:sym typeface="Helvetica Neue"/>
              </a:rPr>
              <a:t>Motivation</a:t>
            </a:r>
            <a:endParaRPr/>
          </a:p>
        </p:txBody>
      </p:sp>
      <p:sp>
        <p:nvSpPr>
          <p:cNvPr id="131" name="Google Shape;131;p22"/>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Joseph Luya</a:t>
            </a:r>
            <a:endParaRPr/>
          </a:p>
        </p:txBody>
      </p:sp>
      <p:cxnSp>
        <p:nvCxnSpPr>
          <p:cNvPr id="132" name="Google Shape;132;p22"/>
          <p:cNvCxnSpPr/>
          <p:nvPr/>
        </p:nvCxnSpPr>
        <p:spPr>
          <a:xfrm>
            <a:off x="640161" y="710648"/>
            <a:ext cx="7875300" cy="0"/>
          </a:xfrm>
          <a:prstGeom prst="straightConnector1">
            <a:avLst/>
          </a:prstGeom>
          <a:noFill/>
          <a:ln cap="flat" cmpd="sng" w="12700">
            <a:solidFill>
              <a:schemeClr val="dk2"/>
            </a:solidFill>
            <a:prstDash val="solid"/>
            <a:round/>
            <a:headEnd len="sm" w="sm" type="none"/>
            <a:tailEnd len="sm" w="sm" type="none"/>
          </a:ln>
        </p:spPr>
      </p:cxnSp>
      <p:sp>
        <p:nvSpPr>
          <p:cNvPr id="133" name="Google Shape;133;p22"/>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r>
              <a:rPr lang="en"/>
              <a:t>/33</a:t>
            </a:r>
            <a:endParaRPr/>
          </a:p>
        </p:txBody>
      </p:sp>
      <p:sp>
        <p:nvSpPr>
          <p:cNvPr id="134" name="Google Shape;134;p22"/>
          <p:cNvSpPr txBox="1"/>
          <p:nvPr/>
        </p:nvSpPr>
        <p:spPr>
          <a:xfrm>
            <a:off x="580750" y="710650"/>
            <a:ext cx="7875300" cy="4209600"/>
          </a:xfrm>
          <a:prstGeom prst="rect">
            <a:avLst/>
          </a:prstGeom>
          <a:noFill/>
          <a:ln>
            <a:noFill/>
          </a:ln>
        </p:spPr>
        <p:txBody>
          <a:bodyPr anchorCtr="0" anchor="t" bIns="91425" lIns="91425" spcFirstLastPara="1" rIns="91425" wrap="square" tIns="91425">
            <a:noAutofit/>
          </a:bodyPr>
          <a:lstStyle/>
          <a:p>
            <a:pPr indent="-317500" lvl="0" marL="457200" rtl="0" algn="just">
              <a:lnSpc>
                <a:spcPct val="170000"/>
              </a:lnSpc>
              <a:spcBef>
                <a:spcPts val="800"/>
              </a:spcBef>
              <a:spcAft>
                <a:spcPts val="0"/>
              </a:spcAft>
              <a:buSzPts val="1400"/>
              <a:buFont typeface="Helvetica Neue"/>
              <a:buChar char="●"/>
            </a:pPr>
            <a:r>
              <a:rPr lang="en">
                <a:latin typeface="Helvetica Neue"/>
                <a:ea typeface="Helvetica Neue"/>
                <a:cs typeface="Helvetica Neue"/>
                <a:sym typeface="Helvetica Neue"/>
              </a:rPr>
              <a:t>According to the US Energy Information Administration (EIA), energy use in the building sector accounts for 20% of global energy consumption.</a:t>
            </a:r>
            <a:endParaRPr>
              <a:latin typeface="Helvetica Neue"/>
              <a:ea typeface="Helvetica Neue"/>
              <a:cs typeface="Helvetica Neue"/>
              <a:sym typeface="Helvetica Neue"/>
            </a:endParaRPr>
          </a:p>
          <a:p>
            <a:pPr indent="-317500" lvl="0" marL="457200" rtl="0" algn="just">
              <a:lnSpc>
                <a:spcPct val="170000"/>
              </a:lnSpc>
              <a:spcBef>
                <a:spcPts val="0"/>
              </a:spcBef>
              <a:spcAft>
                <a:spcPts val="0"/>
              </a:spcAft>
              <a:buSzPts val="1400"/>
              <a:buFont typeface="Helvetica Neue"/>
              <a:buChar char="●"/>
            </a:pPr>
            <a:r>
              <a:rPr lang="en">
                <a:latin typeface="Helvetica Neue"/>
                <a:ea typeface="Helvetica Neue"/>
                <a:cs typeface="Helvetica Neue"/>
                <a:sym typeface="Helvetica Neue"/>
              </a:rPr>
              <a:t>In 2018, 40% of the energy consumed in the United States came from buildings, which is equivalent to 40 Quadrillion British Thermal Units (BTU). Additionally, </a:t>
            </a:r>
            <a:endParaRPr>
              <a:latin typeface="Helvetica Neue"/>
              <a:ea typeface="Helvetica Neue"/>
              <a:cs typeface="Helvetica Neue"/>
              <a:sym typeface="Helvetica Neue"/>
            </a:endParaRPr>
          </a:p>
          <a:p>
            <a:pPr indent="-317500" lvl="0" marL="457200" rtl="0" algn="just">
              <a:lnSpc>
                <a:spcPct val="170000"/>
              </a:lnSpc>
              <a:spcBef>
                <a:spcPts val="0"/>
              </a:spcBef>
              <a:spcAft>
                <a:spcPts val="0"/>
              </a:spcAft>
              <a:buSzPts val="1400"/>
              <a:buFont typeface="Helvetica Neue"/>
              <a:buChar char="●"/>
            </a:pPr>
            <a:r>
              <a:rPr lang="en">
                <a:latin typeface="Helvetica Neue"/>
                <a:ea typeface="Helvetica Neue"/>
                <a:cs typeface="Helvetica Neue"/>
                <a:sym typeface="Helvetica Neue"/>
              </a:rPr>
              <a:t>Cooling and heating alone account for over half of the total energy consumption in buildings. </a:t>
            </a:r>
            <a:endParaRPr>
              <a:latin typeface="Helvetica Neue"/>
              <a:ea typeface="Helvetica Neue"/>
              <a:cs typeface="Helvetica Neue"/>
              <a:sym typeface="Helvetica Neue"/>
            </a:endParaRPr>
          </a:p>
          <a:p>
            <a:pPr indent="-317500" lvl="0" marL="457200" rtl="0" algn="just">
              <a:lnSpc>
                <a:spcPct val="170000"/>
              </a:lnSpc>
              <a:spcBef>
                <a:spcPts val="0"/>
              </a:spcBef>
              <a:spcAft>
                <a:spcPts val="0"/>
              </a:spcAft>
              <a:buSzPts val="1400"/>
              <a:buFont typeface="Helvetica Neue"/>
              <a:buChar char="●"/>
            </a:pPr>
            <a:r>
              <a:rPr lang="en">
                <a:latin typeface="Helvetica Neue"/>
                <a:ea typeface="Helvetica Neue"/>
                <a:cs typeface="Helvetica Neue"/>
                <a:sym typeface="Helvetica Neue"/>
              </a:rPr>
              <a:t>Emissions due to refrigerants have more than tripled as a result of a dependence on R-410 in air conditioners in the past 8 years. </a:t>
            </a:r>
            <a:endParaRPr>
              <a:latin typeface="Helvetica Neue"/>
              <a:ea typeface="Helvetica Neue"/>
              <a:cs typeface="Helvetica Neue"/>
              <a:sym typeface="Helvetica Neue"/>
            </a:endParaRPr>
          </a:p>
          <a:p>
            <a:pPr indent="-317500" lvl="0" marL="457200" rtl="0" algn="just">
              <a:lnSpc>
                <a:spcPct val="170000"/>
              </a:lnSpc>
              <a:spcBef>
                <a:spcPts val="0"/>
              </a:spcBef>
              <a:spcAft>
                <a:spcPts val="0"/>
              </a:spcAft>
              <a:buSzPts val="1400"/>
              <a:buFont typeface="Helvetica Neue"/>
              <a:buChar char="●"/>
            </a:pPr>
            <a:r>
              <a:rPr lang="en">
                <a:latin typeface="Helvetica Neue"/>
                <a:ea typeface="Helvetica Neue"/>
                <a:cs typeface="Helvetica Neue"/>
                <a:sym typeface="Helvetica Neue"/>
              </a:rPr>
              <a:t>The need for innovative building cooling and heating that doesn’t rely on these harmful refrigerants will improve both energy efficiency and environmental concerns by doing so. </a:t>
            </a:r>
            <a:endParaRPr>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txBox="1"/>
          <p:nvPr>
            <p:ph type="title"/>
          </p:nvPr>
        </p:nvSpPr>
        <p:spPr>
          <a:xfrm>
            <a:off x="628651" y="173975"/>
            <a:ext cx="83766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3</a:t>
            </a:r>
            <a:r>
              <a:rPr lang="en" sz="3000">
                <a:latin typeface="Helvetica Neue"/>
                <a:ea typeface="Helvetica Neue"/>
                <a:cs typeface="Helvetica Neue"/>
                <a:sym typeface="Helvetica Neue"/>
              </a:rPr>
              <a:t>. Product Design:</a:t>
            </a:r>
            <a:r>
              <a:rPr i="1" lang="en" sz="3000">
                <a:latin typeface="Helvetica Neue"/>
                <a:ea typeface="Helvetica Neue"/>
                <a:cs typeface="Helvetica Neue"/>
                <a:sym typeface="Helvetica Neue"/>
              </a:rPr>
              <a:t> Test Building Environment</a:t>
            </a:r>
            <a:endParaRPr i="1" sz="3000">
              <a:latin typeface="Helvetica Neue"/>
              <a:ea typeface="Helvetica Neue"/>
              <a:cs typeface="Helvetica Neue"/>
              <a:sym typeface="Helvetica Neue"/>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p:txBody>
      </p:sp>
      <p:cxnSp>
        <p:nvCxnSpPr>
          <p:cNvPr id="447" name="Google Shape;447;p49"/>
          <p:cNvCxnSpPr/>
          <p:nvPr/>
        </p:nvCxnSpPr>
        <p:spPr>
          <a:xfrm flipH="1" rot="10800000">
            <a:off x="629861" y="793848"/>
            <a:ext cx="7672200" cy="26400"/>
          </a:xfrm>
          <a:prstGeom prst="straightConnector1">
            <a:avLst/>
          </a:prstGeom>
          <a:noFill/>
          <a:ln cap="flat" cmpd="sng" w="12700">
            <a:solidFill>
              <a:srgbClr val="8B0F00"/>
            </a:solidFill>
            <a:prstDash val="solid"/>
            <a:round/>
            <a:headEnd len="sm" w="sm" type="none"/>
            <a:tailEnd len="sm" w="sm" type="none"/>
          </a:ln>
        </p:spPr>
      </p:cxnSp>
      <p:sp>
        <p:nvSpPr>
          <p:cNvPr id="448" name="Google Shape;448;p49"/>
          <p:cNvSpPr txBox="1"/>
          <p:nvPr/>
        </p:nvSpPr>
        <p:spPr>
          <a:xfrm>
            <a:off x="628650" y="885800"/>
            <a:ext cx="3245400" cy="44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Schematics</a:t>
            </a:r>
            <a:endParaRPr sz="2200">
              <a:solidFill>
                <a:srgbClr val="980000"/>
              </a:solidFill>
              <a:latin typeface="Helvetica Neue"/>
              <a:ea typeface="Helvetica Neue"/>
              <a:cs typeface="Helvetica Neue"/>
              <a:sym typeface="Helvetica Neue"/>
            </a:endParaRPr>
          </a:p>
        </p:txBody>
      </p:sp>
      <p:sp>
        <p:nvSpPr>
          <p:cNvPr id="449" name="Google Shape;449;p49"/>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Hugo Lopez</a:t>
            </a:r>
            <a:endParaRPr/>
          </a:p>
        </p:txBody>
      </p:sp>
      <p:sp>
        <p:nvSpPr>
          <p:cNvPr id="450" name="Google Shape;450;p49"/>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451" name="Google Shape;451;p49"/>
          <p:cNvPicPr preferRelativeResize="0"/>
          <p:nvPr/>
        </p:nvPicPr>
        <p:blipFill>
          <a:blip r:embed="rId3">
            <a:alphaModFix/>
          </a:blip>
          <a:stretch>
            <a:fillRect/>
          </a:stretch>
        </p:blipFill>
        <p:spPr>
          <a:xfrm>
            <a:off x="496425" y="1400762"/>
            <a:ext cx="2874175" cy="3079012"/>
          </a:xfrm>
          <a:prstGeom prst="rect">
            <a:avLst/>
          </a:prstGeom>
          <a:noFill/>
          <a:ln>
            <a:noFill/>
          </a:ln>
        </p:spPr>
      </p:pic>
      <p:sp>
        <p:nvSpPr>
          <p:cNvPr id="452" name="Google Shape;452;p49"/>
          <p:cNvSpPr txBox="1"/>
          <p:nvPr/>
        </p:nvSpPr>
        <p:spPr>
          <a:xfrm>
            <a:off x="3542450" y="885800"/>
            <a:ext cx="2328300" cy="44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Materials</a:t>
            </a:r>
            <a:endParaRPr sz="2200">
              <a:solidFill>
                <a:srgbClr val="980000"/>
              </a:solidFill>
              <a:latin typeface="Helvetica Neue"/>
              <a:ea typeface="Helvetica Neue"/>
              <a:cs typeface="Helvetica Neue"/>
              <a:sym typeface="Helvetica Neue"/>
            </a:endParaRPr>
          </a:p>
        </p:txBody>
      </p:sp>
      <p:sp>
        <p:nvSpPr>
          <p:cNvPr id="453" name="Google Shape;453;p49"/>
          <p:cNvSpPr txBox="1"/>
          <p:nvPr/>
        </p:nvSpPr>
        <p:spPr>
          <a:xfrm>
            <a:off x="6115050" y="885800"/>
            <a:ext cx="2328300" cy="44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980000"/>
              </a:buClr>
              <a:buSzPts val="2200"/>
              <a:buFont typeface="Helvetica Neue"/>
              <a:buChar char="❏"/>
            </a:pPr>
            <a:r>
              <a:rPr lang="en" sz="2200">
                <a:solidFill>
                  <a:srgbClr val="980000"/>
                </a:solidFill>
                <a:latin typeface="Helvetica Neue"/>
                <a:ea typeface="Helvetica Neue"/>
                <a:cs typeface="Helvetica Neue"/>
                <a:sym typeface="Helvetica Neue"/>
              </a:rPr>
              <a:t>Dimensions</a:t>
            </a:r>
            <a:endParaRPr sz="2200">
              <a:solidFill>
                <a:srgbClr val="980000"/>
              </a:solidFill>
              <a:latin typeface="Helvetica Neue"/>
              <a:ea typeface="Helvetica Neue"/>
              <a:cs typeface="Helvetica Neue"/>
              <a:sym typeface="Helvetica Neue"/>
            </a:endParaRPr>
          </a:p>
        </p:txBody>
      </p:sp>
      <p:sp>
        <p:nvSpPr>
          <p:cNvPr id="454" name="Google Shape;454;p49"/>
          <p:cNvSpPr txBox="1"/>
          <p:nvPr/>
        </p:nvSpPr>
        <p:spPr>
          <a:xfrm>
            <a:off x="3435450" y="1525600"/>
            <a:ext cx="2763000" cy="2567400"/>
          </a:xfrm>
          <a:prstGeom prst="rect">
            <a:avLst/>
          </a:prstGeom>
          <a:noFill/>
          <a:ln>
            <a:noFill/>
          </a:ln>
        </p:spPr>
        <p:txBody>
          <a:bodyPr anchorCtr="0" anchor="t" bIns="91425" lIns="91425" spcFirstLastPara="1" rIns="91425" wrap="square" tIns="91425">
            <a:noAutofit/>
          </a:bodyPr>
          <a:lstStyle/>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Structural Insulated Panels (SIPs)</a:t>
            </a:r>
            <a:endParaRPr sz="1600">
              <a:latin typeface="Helvetica Neue"/>
              <a:ea typeface="Helvetica Neue"/>
              <a:cs typeface="Helvetica Neue"/>
              <a:sym typeface="Helvetica Neue"/>
            </a:endParaRPr>
          </a:p>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Plexiglass</a:t>
            </a:r>
            <a:endParaRPr sz="1600">
              <a:latin typeface="Helvetica Neue"/>
              <a:ea typeface="Helvetica Neue"/>
              <a:cs typeface="Helvetica Neue"/>
              <a:sym typeface="Helvetica Neue"/>
            </a:endParaRPr>
          </a:p>
        </p:txBody>
      </p:sp>
      <p:sp>
        <p:nvSpPr>
          <p:cNvPr id="455" name="Google Shape;455;p49"/>
          <p:cNvSpPr txBox="1"/>
          <p:nvPr/>
        </p:nvSpPr>
        <p:spPr>
          <a:xfrm>
            <a:off x="6105150" y="1525588"/>
            <a:ext cx="2763000" cy="2567400"/>
          </a:xfrm>
          <a:prstGeom prst="rect">
            <a:avLst/>
          </a:prstGeom>
          <a:noFill/>
          <a:ln>
            <a:noFill/>
          </a:ln>
        </p:spPr>
        <p:txBody>
          <a:bodyPr anchorCtr="0" anchor="t" bIns="91425" lIns="91425" spcFirstLastPara="1" rIns="91425" wrap="square" tIns="91425">
            <a:noAutofit/>
          </a:bodyPr>
          <a:lstStyle/>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Length: 1.22 m</a:t>
            </a:r>
            <a:endParaRPr sz="1600">
              <a:latin typeface="Helvetica Neue"/>
              <a:ea typeface="Helvetica Neue"/>
              <a:cs typeface="Helvetica Neue"/>
              <a:sym typeface="Helvetica Neue"/>
            </a:endParaRPr>
          </a:p>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Width: 1.22 m</a:t>
            </a:r>
            <a:endParaRPr sz="1600">
              <a:latin typeface="Helvetica Neue"/>
              <a:ea typeface="Helvetica Neue"/>
              <a:cs typeface="Helvetica Neue"/>
              <a:sym typeface="Helvetica Neue"/>
            </a:endParaRPr>
          </a:p>
          <a:p>
            <a:pPr indent="-330200" lvl="0" marL="457200" rtl="0" algn="l">
              <a:lnSpc>
                <a:spcPct val="175000"/>
              </a:lnSpc>
              <a:spcBef>
                <a:spcPts val="0"/>
              </a:spcBef>
              <a:spcAft>
                <a:spcPts val="0"/>
              </a:spcAft>
              <a:buSzPts val="1600"/>
              <a:buFont typeface="Helvetica Neue"/>
              <a:buChar char="●"/>
            </a:pPr>
            <a:r>
              <a:rPr lang="en" sz="1600">
                <a:latin typeface="Helvetica Neue"/>
                <a:ea typeface="Helvetica Neue"/>
                <a:cs typeface="Helvetica Neue"/>
                <a:sym typeface="Helvetica Neue"/>
              </a:rPr>
              <a:t>Height: 1.53 m</a:t>
            </a:r>
            <a:endParaRPr sz="1600">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0"/>
          <p:cNvSpPr txBox="1"/>
          <p:nvPr>
            <p:ph type="title"/>
          </p:nvPr>
        </p:nvSpPr>
        <p:spPr>
          <a:xfrm>
            <a:off x="628651" y="173975"/>
            <a:ext cx="83766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4. Bill of Materials</a:t>
            </a:r>
            <a:endParaRPr i="1" sz="3000">
              <a:latin typeface="Helvetica Neue"/>
              <a:ea typeface="Helvetica Neue"/>
              <a:cs typeface="Helvetica Neue"/>
              <a:sym typeface="Helvetica Neue"/>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p:txBody>
      </p:sp>
      <p:cxnSp>
        <p:nvCxnSpPr>
          <p:cNvPr id="461" name="Google Shape;461;p50"/>
          <p:cNvCxnSpPr/>
          <p:nvPr/>
        </p:nvCxnSpPr>
        <p:spPr>
          <a:xfrm flipH="1" rot="10800000">
            <a:off x="629861" y="793848"/>
            <a:ext cx="7672200" cy="26400"/>
          </a:xfrm>
          <a:prstGeom prst="straightConnector1">
            <a:avLst/>
          </a:prstGeom>
          <a:noFill/>
          <a:ln cap="flat" cmpd="sng" w="12700">
            <a:solidFill>
              <a:srgbClr val="8B0F00"/>
            </a:solidFill>
            <a:prstDash val="solid"/>
            <a:round/>
            <a:headEnd len="sm" w="sm" type="none"/>
            <a:tailEnd len="sm" w="sm" type="none"/>
          </a:ln>
        </p:spPr>
      </p:cxnSp>
      <p:sp>
        <p:nvSpPr>
          <p:cNvPr id="462" name="Google Shape;462;p50"/>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Hugo Lopez</a:t>
            </a:r>
            <a:endParaRPr/>
          </a:p>
        </p:txBody>
      </p:sp>
      <p:sp>
        <p:nvSpPr>
          <p:cNvPr id="463" name="Google Shape;463;p50"/>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464" name="Google Shape;464;p50"/>
          <p:cNvPicPr preferRelativeResize="0"/>
          <p:nvPr/>
        </p:nvPicPr>
        <p:blipFill>
          <a:blip r:embed="rId3">
            <a:alphaModFix/>
          </a:blip>
          <a:stretch>
            <a:fillRect/>
          </a:stretch>
        </p:blipFill>
        <p:spPr>
          <a:xfrm>
            <a:off x="1158300" y="953275"/>
            <a:ext cx="6271176" cy="3833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1"/>
          <p:cNvSpPr txBox="1"/>
          <p:nvPr>
            <p:ph type="title"/>
          </p:nvPr>
        </p:nvSpPr>
        <p:spPr>
          <a:xfrm>
            <a:off x="628651" y="173975"/>
            <a:ext cx="83766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5. Future Works</a:t>
            </a:r>
            <a:endParaRPr i="1" sz="3000">
              <a:latin typeface="Helvetica Neue"/>
              <a:ea typeface="Helvetica Neue"/>
              <a:cs typeface="Helvetica Neue"/>
              <a:sym typeface="Helvetica Neue"/>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p:txBody>
      </p:sp>
      <p:cxnSp>
        <p:nvCxnSpPr>
          <p:cNvPr id="470" name="Google Shape;470;p51"/>
          <p:cNvCxnSpPr/>
          <p:nvPr/>
        </p:nvCxnSpPr>
        <p:spPr>
          <a:xfrm flipH="1" rot="10800000">
            <a:off x="629861" y="793848"/>
            <a:ext cx="7672200" cy="26400"/>
          </a:xfrm>
          <a:prstGeom prst="straightConnector1">
            <a:avLst/>
          </a:prstGeom>
          <a:noFill/>
          <a:ln cap="flat" cmpd="sng" w="12700">
            <a:solidFill>
              <a:srgbClr val="8B0F00"/>
            </a:solidFill>
            <a:prstDash val="solid"/>
            <a:round/>
            <a:headEnd len="sm" w="sm" type="none"/>
            <a:tailEnd len="sm" w="sm" type="none"/>
          </a:ln>
        </p:spPr>
      </p:cxnSp>
      <p:sp>
        <p:nvSpPr>
          <p:cNvPr id="471" name="Google Shape;471;p51"/>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Hugo Lopez</a:t>
            </a:r>
            <a:endParaRPr/>
          </a:p>
        </p:txBody>
      </p:sp>
      <p:sp>
        <p:nvSpPr>
          <p:cNvPr id="472" name="Google Shape;472;p51"/>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473" name="Google Shape;473;p51"/>
          <p:cNvPicPr preferRelativeResize="0"/>
          <p:nvPr/>
        </p:nvPicPr>
        <p:blipFill>
          <a:blip r:embed="rId3">
            <a:alphaModFix/>
          </a:blip>
          <a:stretch>
            <a:fillRect/>
          </a:stretch>
        </p:blipFill>
        <p:spPr>
          <a:xfrm>
            <a:off x="457600" y="865162"/>
            <a:ext cx="8228776" cy="3413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2"/>
          <p:cNvSpPr txBox="1"/>
          <p:nvPr>
            <p:ph type="title"/>
          </p:nvPr>
        </p:nvSpPr>
        <p:spPr>
          <a:xfrm>
            <a:off x="629841" y="273844"/>
            <a:ext cx="7886700" cy="994200"/>
          </a:xfrm>
          <a:prstGeom prst="rect">
            <a:avLst/>
          </a:prstGeom>
        </p:spPr>
        <p:txBody>
          <a:bodyPr anchorCtr="0" anchor="t" bIns="34275" lIns="68575" spcFirstLastPara="1" rIns="68575" wrap="square" tIns="34275">
            <a:noAutofit/>
          </a:bodyPr>
          <a:lstStyle/>
          <a:p>
            <a:pPr indent="0" lvl="0" marL="0" rtl="0" algn="ctr">
              <a:lnSpc>
                <a:spcPct val="129600"/>
              </a:lnSpc>
              <a:spcBef>
                <a:spcPts val="0"/>
              </a:spcBef>
              <a:spcAft>
                <a:spcPts val="0"/>
              </a:spcAft>
              <a:buNone/>
            </a:pPr>
            <a:r>
              <a:rPr lang="en">
                <a:solidFill>
                  <a:srgbClr val="8B0F00"/>
                </a:solidFill>
                <a:latin typeface="Helvetica Neue"/>
                <a:ea typeface="Helvetica Neue"/>
                <a:cs typeface="Helvetica Neue"/>
                <a:sym typeface="Helvetica Neue"/>
              </a:rPr>
              <a:t>Questions?</a:t>
            </a:r>
            <a:endParaRPr>
              <a:solidFill>
                <a:srgbClr val="8B0F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cxnSp>
        <p:nvCxnSpPr>
          <p:cNvPr id="479" name="Google Shape;479;p52"/>
          <p:cNvCxnSpPr/>
          <p:nvPr/>
        </p:nvCxnSpPr>
        <p:spPr>
          <a:xfrm>
            <a:off x="628641" y="972894"/>
            <a:ext cx="7886700" cy="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52"/>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r>
              <a:rPr lang="en"/>
              <a:t>/33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3"/>
          <p:cNvSpPr txBox="1"/>
          <p:nvPr>
            <p:ph type="title"/>
          </p:nvPr>
        </p:nvSpPr>
        <p:spPr>
          <a:xfrm>
            <a:off x="580749" y="10"/>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4100"/>
              <a:buNone/>
            </a:pPr>
            <a:r>
              <a:rPr lang="en" sz="3600">
                <a:latin typeface="Helvetica Neue"/>
                <a:ea typeface="Helvetica Neue"/>
                <a:cs typeface="Helvetica Neue"/>
                <a:sym typeface="Helvetica Neue"/>
              </a:rPr>
              <a:t>Patent Search</a:t>
            </a:r>
            <a:endParaRPr/>
          </a:p>
        </p:txBody>
      </p:sp>
      <p:sp>
        <p:nvSpPr>
          <p:cNvPr id="487" name="Google Shape;487;p53"/>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Joseph Luya</a:t>
            </a:r>
            <a:endParaRPr/>
          </a:p>
        </p:txBody>
      </p:sp>
      <p:cxnSp>
        <p:nvCxnSpPr>
          <p:cNvPr id="488" name="Google Shape;488;p53"/>
          <p:cNvCxnSpPr/>
          <p:nvPr/>
        </p:nvCxnSpPr>
        <p:spPr>
          <a:xfrm>
            <a:off x="640161" y="710648"/>
            <a:ext cx="7875300" cy="0"/>
          </a:xfrm>
          <a:prstGeom prst="straightConnector1">
            <a:avLst/>
          </a:prstGeom>
          <a:noFill/>
          <a:ln cap="flat" cmpd="sng" w="12700">
            <a:solidFill>
              <a:schemeClr val="dk2"/>
            </a:solidFill>
            <a:prstDash val="solid"/>
            <a:round/>
            <a:headEnd len="sm" w="sm" type="none"/>
            <a:tailEnd len="sm" w="sm" type="none"/>
          </a:ln>
        </p:spPr>
      </p:cxnSp>
      <p:pic>
        <p:nvPicPr>
          <p:cNvPr id="489" name="Google Shape;489;p53"/>
          <p:cNvPicPr preferRelativeResize="0"/>
          <p:nvPr/>
        </p:nvPicPr>
        <p:blipFill>
          <a:blip r:embed="rId3">
            <a:alphaModFix/>
          </a:blip>
          <a:stretch>
            <a:fillRect/>
          </a:stretch>
        </p:blipFill>
        <p:spPr>
          <a:xfrm>
            <a:off x="293075" y="837122"/>
            <a:ext cx="2645113" cy="3844490"/>
          </a:xfrm>
          <a:prstGeom prst="rect">
            <a:avLst/>
          </a:prstGeom>
          <a:noFill/>
          <a:ln>
            <a:noFill/>
          </a:ln>
        </p:spPr>
      </p:pic>
      <p:pic>
        <p:nvPicPr>
          <p:cNvPr id="490" name="Google Shape;490;p53"/>
          <p:cNvPicPr preferRelativeResize="0"/>
          <p:nvPr/>
        </p:nvPicPr>
        <p:blipFill>
          <a:blip r:embed="rId4">
            <a:alphaModFix/>
          </a:blip>
          <a:stretch>
            <a:fillRect/>
          </a:stretch>
        </p:blipFill>
        <p:spPr>
          <a:xfrm>
            <a:off x="3102313" y="1004835"/>
            <a:ext cx="2176317" cy="3621248"/>
          </a:xfrm>
          <a:prstGeom prst="rect">
            <a:avLst/>
          </a:prstGeom>
          <a:noFill/>
          <a:ln>
            <a:noFill/>
          </a:ln>
        </p:spPr>
      </p:pic>
      <p:pic>
        <p:nvPicPr>
          <p:cNvPr id="491" name="Google Shape;491;p53"/>
          <p:cNvPicPr preferRelativeResize="0"/>
          <p:nvPr/>
        </p:nvPicPr>
        <p:blipFill>
          <a:blip r:embed="rId5">
            <a:alphaModFix/>
          </a:blip>
          <a:stretch>
            <a:fillRect/>
          </a:stretch>
        </p:blipFill>
        <p:spPr>
          <a:xfrm>
            <a:off x="5278629" y="1375922"/>
            <a:ext cx="3712971" cy="27668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idx="1" type="body"/>
          </p:nvPr>
        </p:nvSpPr>
        <p:spPr>
          <a:xfrm>
            <a:off x="425100" y="770708"/>
            <a:ext cx="4455600" cy="402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Current State of the Art</a:t>
            </a:r>
            <a:endParaRPr b="0" sz="2200">
              <a:latin typeface="Helvetica Neue"/>
              <a:ea typeface="Helvetica Neue"/>
              <a:cs typeface="Helvetica Neue"/>
              <a:sym typeface="Helvetica Neue"/>
            </a:endParaRPr>
          </a:p>
        </p:txBody>
      </p:sp>
      <p:sp>
        <p:nvSpPr>
          <p:cNvPr id="497" name="Google Shape;497;p54"/>
          <p:cNvSpPr txBox="1"/>
          <p:nvPr>
            <p:ph idx="2" type="body"/>
          </p:nvPr>
        </p:nvSpPr>
        <p:spPr>
          <a:xfrm>
            <a:off x="425100" y="1210225"/>
            <a:ext cx="3065100" cy="3258900"/>
          </a:xfrm>
          <a:prstGeom prst="rect">
            <a:avLst/>
          </a:prstGeom>
        </p:spPr>
        <p:txBody>
          <a:bodyPr anchorCtr="0" anchor="t" bIns="34275" lIns="68575" spcFirstLastPara="1" rIns="68575" wrap="square" tIns="34275">
            <a:noAutofit/>
          </a:bodyPr>
          <a:lstStyle/>
          <a:p>
            <a:pPr indent="-330200" lvl="0" marL="457200" rtl="0" algn="l">
              <a:lnSpc>
                <a:spcPct val="150000"/>
              </a:lnSpc>
              <a:spcBef>
                <a:spcPts val="80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Similar Air Cooling Units</a:t>
            </a:r>
            <a:endParaRPr sz="1600">
              <a:solidFill>
                <a:srgbClr val="000000"/>
              </a:solidFill>
              <a:latin typeface="Helvetica Neue"/>
              <a:ea typeface="Helvetica Neue"/>
              <a:cs typeface="Helvetica Neue"/>
              <a:sym typeface="Helvetica Neue"/>
            </a:endParaRPr>
          </a:p>
          <a:p>
            <a:pPr indent="-330200" lvl="1" marL="914400" rtl="0" algn="l">
              <a:lnSpc>
                <a:spcPct val="15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HVAC air condItioner</a:t>
            </a:r>
            <a:endParaRPr sz="1600">
              <a:solidFill>
                <a:srgbClr val="000000"/>
              </a:solidFill>
              <a:latin typeface="Helvetica Neue"/>
              <a:ea typeface="Helvetica Neue"/>
              <a:cs typeface="Helvetica Neue"/>
              <a:sym typeface="Helvetica Neue"/>
            </a:endParaRPr>
          </a:p>
          <a:p>
            <a:pPr indent="-330200" lvl="1" marL="914400" rtl="0" algn="l">
              <a:lnSpc>
                <a:spcPct val="15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 TE enclosure coolers</a:t>
            </a:r>
            <a:endParaRPr sz="1600">
              <a:solidFill>
                <a:srgbClr val="000000"/>
              </a:solidFill>
              <a:latin typeface="Helvetica Neue"/>
              <a:ea typeface="Helvetica Neue"/>
              <a:cs typeface="Helvetica Neue"/>
              <a:sym typeface="Helvetica Neue"/>
            </a:endParaRPr>
          </a:p>
          <a:p>
            <a:pPr indent="0" lvl="0" marL="457200" rtl="0" algn="l">
              <a:lnSpc>
                <a:spcPct val="150000"/>
              </a:lnSpc>
              <a:spcBef>
                <a:spcPts val="800"/>
              </a:spcBef>
              <a:spcAft>
                <a:spcPts val="0"/>
              </a:spcAft>
              <a:buNone/>
            </a:pPr>
            <a:r>
              <a:t/>
            </a:r>
            <a:endParaRPr sz="1600">
              <a:solidFill>
                <a:srgbClr val="000000"/>
              </a:solidFill>
              <a:latin typeface="Helvetica Neue"/>
              <a:ea typeface="Helvetica Neue"/>
              <a:cs typeface="Helvetica Neue"/>
              <a:sym typeface="Helvetica Neue"/>
            </a:endParaRPr>
          </a:p>
        </p:txBody>
      </p:sp>
      <p:sp>
        <p:nvSpPr>
          <p:cNvPr id="498" name="Google Shape;498;p54"/>
          <p:cNvSpPr txBox="1"/>
          <p:nvPr>
            <p:ph type="title"/>
          </p:nvPr>
        </p:nvSpPr>
        <p:spPr>
          <a:xfrm>
            <a:off x="425100" y="-41600"/>
            <a:ext cx="8293800" cy="9627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3000">
                <a:solidFill>
                  <a:srgbClr val="8B0F00"/>
                </a:solidFill>
                <a:latin typeface="Helvetica Neue"/>
                <a:ea typeface="Helvetica Neue"/>
                <a:cs typeface="Helvetica Neue"/>
                <a:sym typeface="Helvetica Neue"/>
              </a:rPr>
              <a:t>1. Energy Efficiency: </a:t>
            </a:r>
            <a:r>
              <a:rPr i="1" lang="en" sz="3000">
                <a:solidFill>
                  <a:srgbClr val="8B0F00"/>
                </a:solidFill>
                <a:latin typeface="Helvetica Neue"/>
                <a:ea typeface="Helvetica Neue"/>
                <a:cs typeface="Helvetica Neue"/>
                <a:sym typeface="Helvetica Neue"/>
              </a:rPr>
              <a:t>Coefficient of Performance</a:t>
            </a:r>
            <a:endParaRPr/>
          </a:p>
        </p:txBody>
      </p:sp>
      <p:cxnSp>
        <p:nvCxnSpPr>
          <p:cNvPr id="499" name="Google Shape;499;p54"/>
          <p:cNvCxnSpPr/>
          <p:nvPr/>
        </p:nvCxnSpPr>
        <p:spPr>
          <a:xfrm>
            <a:off x="425100" y="697088"/>
            <a:ext cx="8293800" cy="0"/>
          </a:xfrm>
          <a:prstGeom prst="straightConnector1">
            <a:avLst/>
          </a:prstGeom>
          <a:noFill/>
          <a:ln cap="flat" cmpd="sng" w="9525">
            <a:solidFill>
              <a:schemeClr val="dk2"/>
            </a:solidFill>
            <a:prstDash val="solid"/>
            <a:round/>
            <a:headEnd len="med" w="med" type="none"/>
            <a:tailEnd len="med" w="med" type="none"/>
          </a:ln>
        </p:spPr>
      </p:cxnSp>
      <p:pic>
        <p:nvPicPr>
          <p:cNvPr id="500" name="Google Shape;500;p54"/>
          <p:cNvPicPr preferRelativeResize="0"/>
          <p:nvPr/>
        </p:nvPicPr>
        <p:blipFill>
          <a:blip r:embed="rId3">
            <a:alphaModFix/>
          </a:blip>
          <a:stretch>
            <a:fillRect/>
          </a:stretch>
        </p:blipFill>
        <p:spPr>
          <a:xfrm>
            <a:off x="517326" y="2613449"/>
            <a:ext cx="2105201" cy="1893200"/>
          </a:xfrm>
          <a:prstGeom prst="rect">
            <a:avLst/>
          </a:prstGeom>
          <a:noFill/>
          <a:ln>
            <a:noFill/>
          </a:ln>
        </p:spPr>
      </p:pic>
      <p:pic>
        <p:nvPicPr>
          <p:cNvPr id="501" name="Google Shape;501;p54"/>
          <p:cNvPicPr preferRelativeResize="0"/>
          <p:nvPr/>
        </p:nvPicPr>
        <p:blipFill>
          <a:blip r:embed="rId4">
            <a:alphaModFix/>
          </a:blip>
          <a:stretch>
            <a:fillRect/>
          </a:stretch>
        </p:blipFill>
        <p:spPr>
          <a:xfrm>
            <a:off x="3579025" y="2838125"/>
            <a:ext cx="1650500" cy="1650500"/>
          </a:xfrm>
          <a:prstGeom prst="rect">
            <a:avLst/>
          </a:prstGeom>
          <a:noFill/>
          <a:ln>
            <a:noFill/>
          </a:ln>
        </p:spPr>
      </p:pic>
      <p:pic>
        <p:nvPicPr>
          <p:cNvPr id="502" name="Google Shape;502;p54"/>
          <p:cNvPicPr preferRelativeResize="0"/>
          <p:nvPr/>
        </p:nvPicPr>
        <p:blipFill>
          <a:blip r:embed="rId5">
            <a:alphaModFix/>
          </a:blip>
          <a:stretch>
            <a:fillRect/>
          </a:stretch>
        </p:blipFill>
        <p:spPr>
          <a:xfrm>
            <a:off x="6186025" y="2838113"/>
            <a:ext cx="1715900" cy="1693525"/>
          </a:xfrm>
          <a:prstGeom prst="rect">
            <a:avLst/>
          </a:prstGeom>
          <a:noFill/>
          <a:ln>
            <a:noFill/>
          </a:ln>
        </p:spPr>
      </p:pic>
      <p:sp>
        <p:nvSpPr>
          <p:cNvPr id="503" name="Google Shape;503;p54"/>
          <p:cNvSpPr txBox="1"/>
          <p:nvPr/>
        </p:nvSpPr>
        <p:spPr>
          <a:xfrm>
            <a:off x="1086013" y="4506650"/>
            <a:ext cx="9678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HVAC AC unit</a:t>
            </a:r>
            <a:endParaRPr sz="900">
              <a:latin typeface="Helvetica Neue"/>
              <a:ea typeface="Helvetica Neue"/>
              <a:cs typeface="Helvetica Neue"/>
              <a:sym typeface="Helvetica Neue"/>
            </a:endParaRPr>
          </a:p>
        </p:txBody>
      </p:sp>
      <p:sp>
        <p:nvSpPr>
          <p:cNvPr id="504" name="Google Shape;504;p54"/>
          <p:cNvSpPr txBox="1"/>
          <p:nvPr/>
        </p:nvSpPr>
        <p:spPr>
          <a:xfrm>
            <a:off x="3809025" y="4565275"/>
            <a:ext cx="1265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TE Enclosure AC unit</a:t>
            </a:r>
            <a:endParaRPr sz="900">
              <a:latin typeface="Helvetica Neue"/>
              <a:ea typeface="Helvetica Neue"/>
              <a:cs typeface="Helvetica Neue"/>
              <a:sym typeface="Helvetica Neue"/>
            </a:endParaRPr>
          </a:p>
        </p:txBody>
      </p:sp>
      <p:sp>
        <p:nvSpPr>
          <p:cNvPr id="505" name="Google Shape;505;p54"/>
          <p:cNvSpPr txBox="1"/>
          <p:nvPr/>
        </p:nvSpPr>
        <p:spPr>
          <a:xfrm>
            <a:off x="6317325" y="4565275"/>
            <a:ext cx="15846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Helvetica Neue"/>
                <a:ea typeface="Helvetica Neue"/>
                <a:cs typeface="Helvetica Neue"/>
                <a:sym typeface="Helvetica Neue"/>
              </a:rPr>
              <a:t>TE Refrigerator</a:t>
            </a:r>
            <a:endParaRPr sz="900">
              <a:latin typeface="Helvetica Neue"/>
              <a:ea typeface="Helvetica Neue"/>
              <a:cs typeface="Helvetica Neue"/>
              <a:sym typeface="Helvetica Neue"/>
            </a:endParaRPr>
          </a:p>
        </p:txBody>
      </p:sp>
      <p:sp>
        <p:nvSpPr>
          <p:cNvPr id="506" name="Google Shape;506;p54"/>
          <p:cNvSpPr txBox="1"/>
          <p:nvPr/>
        </p:nvSpPr>
        <p:spPr>
          <a:xfrm>
            <a:off x="4843050" y="1169675"/>
            <a:ext cx="3320700" cy="15918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800"/>
              </a:spcBef>
              <a:spcAft>
                <a:spcPts val="0"/>
              </a:spcAft>
              <a:buClr>
                <a:srgbClr val="000000"/>
              </a:buClr>
              <a:buSzPts val="1600"/>
              <a:buFont typeface="Helvetica Neue"/>
              <a:buChar char="●"/>
            </a:pPr>
            <a:r>
              <a:rPr lang="en" sz="1600">
                <a:latin typeface="Helvetica Neue"/>
                <a:ea typeface="Helvetica Neue"/>
                <a:cs typeface="Helvetica Neue"/>
                <a:sym typeface="Helvetica Neue"/>
              </a:rPr>
              <a:t>Similar Peltier Based Units</a:t>
            </a:r>
            <a:endParaRPr sz="1600">
              <a:latin typeface="Helvetica Neue"/>
              <a:ea typeface="Helvetica Neue"/>
              <a:cs typeface="Helvetica Neue"/>
              <a:sym typeface="Helvetica Neue"/>
            </a:endParaRPr>
          </a:p>
          <a:p>
            <a:pPr indent="-330200" lvl="1" marL="914400" rtl="0" algn="l">
              <a:lnSpc>
                <a:spcPct val="150000"/>
              </a:lnSpc>
              <a:spcBef>
                <a:spcPts val="0"/>
              </a:spcBef>
              <a:spcAft>
                <a:spcPts val="0"/>
              </a:spcAft>
              <a:buClr>
                <a:schemeClr val="dk1"/>
              </a:buClr>
              <a:buSzPts val="1600"/>
              <a:buFont typeface="Helvetica Neue"/>
              <a:buChar char="○"/>
            </a:pPr>
            <a:r>
              <a:rPr lang="en" sz="1600">
                <a:latin typeface="Helvetica Neue"/>
                <a:ea typeface="Helvetica Neue"/>
                <a:cs typeface="Helvetica Neue"/>
                <a:sym typeface="Helvetica Neue"/>
              </a:rPr>
              <a:t>TE enclosure coolers</a:t>
            </a:r>
            <a:endParaRPr sz="1600">
              <a:latin typeface="Helvetica Neue"/>
              <a:ea typeface="Helvetica Neue"/>
              <a:cs typeface="Helvetica Neue"/>
              <a:sym typeface="Helvetica Neue"/>
            </a:endParaRPr>
          </a:p>
          <a:p>
            <a:pPr indent="-330200" lvl="1" marL="914400" rtl="0" algn="l">
              <a:lnSpc>
                <a:spcPct val="150000"/>
              </a:lnSpc>
              <a:spcBef>
                <a:spcPts val="0"/>
              </a:spcBef>
              <a:spcAft>
                <a:spcPts val="0"/>
              </a:spcAft>
              <a:buClr>
                <a:schemeClr val="dk1"/>
              </a:buClr>
              <a:buSzPts val="1600"/>
              <a:buFont typeface="Helvetica Neue"/>
              <a:buChar char="○"/>
            </a:pPr>
            <a:r>
              <a:rPr lang="en" sz="1600">
                <a:latin typeface="Helvetica Neue"/>
                <a:ea typeface="Helvetica Neue"/>
                <a:cs typeface="Helvetica Neue"/>
                <a:sym typeface="Helvetica Neue"/>
              </a:rPr>
              <a:t>TE refrigerators</a:t>
            </a:r>
            <a:endParaRPr sz="1600">
              <a:latin typeface="Helvetica Neue"/>
              <a:ea typeface="Helvetica Neue"/>
              <a:cs typeface="Helvetica Neue"/>
              <a:sym typeface="Helvetica Neue"/>
            </a:endParaRPr>
          </a:p>
          <a:p>
            <a:pPr indent="-330200" lvl="1" marL="914400" rtl="0" algn="l">
              <a:lnSpc>
                <a:spcPct val="150000"/>
              </a:lnSpc>
              <a:spcBef>
                <a:spcPts val="0"/>
              </a:spcBef>
              <a:spcAft>
                <a:spcPts val="0"/>
              </a:spcAft>
              <a:buClr>
                <a:schemeClr val="dk1"/>
              </a:buClr>
              <a:buSzPts val="1600"/>
              <a:buFont typeface="Helvetica Neue"/>
              <a:buChar char="○"/>
            </a:pPr>
            <a:r>
              <a:rPr lang="en" sz="1600">
                <a:latin typeface="Helvetica Neue"/>
                <a:ea typeface="Helvetica Neue"/>
                <a:cs typeface="Helvetica Neue"/>
                <a:sym typeface="Helvetica Neue"/>
              </a:rPr>
              <a:t>TE wine coolers</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a:latin typeface="Verdana"/>
              <a:ea typeface="Verdana"/>
              <a:cs typeface="Verdana"/>
              <a:sym typeface="Verdana"/>
            </a:endParaRPr>
          </a:p>
        </p:txBody>
      </p:sp>
      <p:sp>
        <p:nvSpPr>
          <p:cNvPr id="507" name="Google Shape;507;p54"/>
          <p:cNvSpPr txBox="1"/>
          <p:nvPr/>
        </p:nvSpPr>
        <p:spPr>
          <a:xfrm>
            <a:off x="4055700" y="4909300"/>
            <a:ext cx="10326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Eniola Onitiju</a:t>
            </a:r>
            <a:endParaRPr sz="800">
              <a:solidFill>
                <a:srgbClr val="999999"/>
              </a:solidFill>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55"/>
          <p:cNvSpPr txBox="1"/>
          <p:nvPr>
            <p:ph idx="2" type="body"/>
          </p:nvPr>
        </p:nvSpPr>
        <p:spPr>
          <a:xfrm>
            <a:off x="447900" y="1395175"/>
            <a:ext cx="4045500" cy="3143400"/>
          </a:xfrm>
          <a:prstGeom prst="rect">
            <a:avLst/>
          </a:prstGeom>
        </p:spPr>
        <p:txBody>
          <a:bodyPr anchorCtr="0" anchor="t" bIns="34275" lIns="68575" spcFirstLastPara="1" rIns="68575" wrap="square" tIns="34275">
            <a:noAutofit/>
          </a:bodyPr>
          <a:lstStyle/>
          <a:p>
            <a:pPr indent="-349250" lvl="0" marL="457200" rtl="0" algn="l">
              <a:lnSpc>
                <a:spcPct val="20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Heating load is the heat to be supplied to the room.</a:t>
            </a:r>
            <a:endParaRPr sz="1900">
              <a:solidFill>
                <a:srgbClr val="000000"/>
              </a:solidFill>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Heat supplied to room during winter and cold nights.</a:t>
            </a:r>
            <a:endParaRPr sz="1900">
              <a:solidFill>
                <a:srgbClr val="000000"/>
              </a:solidFill>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Factors ignored: lighting, person, and solar radiation</a:t>
            </a:r>
            <a:endParaRPr sz="1900">
              <a:solidFill>
                <a:srgbClr val="000000"/>
              </a:solidFill>
              <a:latin typeface="Helvetica Neue"/>
              <a:ea typeface="Helvetica Neue"/>
              <a:cs typeface="Helvetica Neue"/>
              <a:sym typeface="Helvetica Neue"/>
            </a:endParaRPr>
          </a:p>
          <a:p>
            <a:pPr indent="0" lvl="0" marL="457200" rtl="0" algn="l">
              <a:lnSpc>
                <a:spcPct val="200000"/>
              </a:lnSpc>
              <a:spcBef>
                <a:spcPts val="0"/>
              </a:spcBef>
              <a:spcAft>
                <a:spcPts val="0"/>
              </a:spcAft>
              <a:buNone/>
            </a:pPr>
            <a:r>
              <a:t/>
            </a:r>
            <a:endParaRPr>
              <a:solidFill>
                <a:srgbClr val="000000"/>
              </a:solidFill>
              <a:latin typeface="Helvetica Neue"/>
              <a:ea typeface="Helvetica Neue"/>
              <a:cs typeface="Helvetica Neue"/>
              <a:sym typeface="Helvetica Neue"/>
            </a:endParaRPr>
          </a:p>
          <a:p>
            <a:pPr indent="0" lvl="0" marL="0" rtl="0" algn="l">
              <a:lnSpc>
                <a:spcPct val="200000"/>
              </a:lnSpc>
              <a:spcBef>
                <a:spcPts val="800"/>
              </a:spcBef>
              <a:spcAft>
                <a:spcPts val="0"/>
              </a:spcAft>
              <a:buNone/>
            </a:pPr>
            <a:r>
              <a:t/>
            </a:r>
            <a:endParaRPr>
              <a:solidFill>
                <a:srgbClr val="000000"/>
              </a:solidFill>
              <a:latin typeface="Helvetica Neue"/>
              <a:ea typeface="Helvetica Neue"/>
              <a:cs typeface="Helvetica Neue"/>
              <a:sym typeface="Helvetica Neue"/>
            </a:endParaRPr>
          </a:p>
        </p:txBody>
      </p:sp>
      <p:sp>
        <p:nvSpPr>
          <p:cNvPr id="513" name="Google Shape;513;p55"/>
          <p:cNvSpPr txBox="1"/>
          <p:nvPr>
            <p:ph idx="1" type="body"/>
          </p:nvPr>
        </p:nvSpPr>
        <p:spPr>
          <a:xfrm>
            <a:off x="447900" y="811375"/>
            <a:ext cx="4439100" cy="785400"/>
          </a:xfrm>
          <a:prstGeom prst="rect">
            <a:avLst/>
          </a:prstGeom>
        </p:spPr>
        <p:txBody>
          <a:bodyPr anchorCtr="0" anchor="b" bIns="34275" lIns="68575" spcFirstLastPara="1" rIns="68575" wrap="square" tIns="34275">
            <a:noAutofit/>
          </a:bodyPr>
          <a:lstStyle/>
          <a:p>
            <a:pPr indent="-342900" lvl="0" marL="457200" rtl="0" algn="l">
              <a:spcBef>
                <a:spcPts val="800"/>
              </a:spcBef>
              <a:spcAft>
                <a:spcPts val="0"/>
              </a:spcAft>
              <a:buClr>
                <a:srgbClr val="8B0F00"/>
              </a:buClr>
              <a:buSzPts val="1800"/>
              <a:buFont typeface="Helvetica Neue"/>
              <a:buChar char="❏"/>
            </a:pPr>
            <a:r>
              <a:rPr b="0" lang="en" sz="2200">
                <a:solidFill>
                  <a:srgbClr val="8B0F00"/>
                </a:solidFill>
                <a:latin typeface="Helvetica Neue"/>
                <a:ea typeface="Helvetica Neue"/>
                <a:cs typeface="Helvetica Neue"/>
                <a:sym typeface="Helvetica Neue"/>
              </a:rPr>
              <a:t>Heating Load</a:t>
            </a:r>
            <a:endParaRPr b="0" sz="2200">
              <a:solidFill>
                <a:srgbClr val="8B0F00"/>
              </a:solidFill>
              <a:latin typeface="Helvetica Neue"/>
              <a:ea typeface="Helvetica Neue"/>
              <a:cs typeface="Helvetica Neue"/>
              <a:sym typeface="Helvetica Neue"/>
            </a:endParaRPr>
          </a:p>
          <a:p>
            <a:pPr indent="0" lvl="0" marL="457200" rtl="0" algn="l">
              <a:spcBef>
                <a:spcPts val="800"/>
              </a:spcBef>
              <a:spcAft>
                <a:spcPts val="0"/>
              </a:spcAft>
              <a:buNone/>
            </a:pPr>
            <a:r>
              <a:t/>
            </a:r>
            <a:endParaRPr/>
          </a:p>
        </p:txBody>
      </p:sp>
      <p:sp>
        <p:nvSpPr>
          <p:cNvPr id="514" name="Google Shape;514;p55"/>
          <p:cNvSpPr txBox="1"/>
          <p:nvPr>
            <p:ph type="title"/>
          </p:nvPr>
        </p:nvSpPr>
        <p:spPr>
          <a:xfrm>
            <a:off x="425100" y="-32050"/>
            <a:ext cx="8293800" cy="9627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3000">
                <a:solidFill>
                  <a:srgbClr val="8B0F00"/>
                </a:solidFill>
                <a:latin typeface="Helvetica Neue"/>
                <a:ea typeface="Helvetica Neue"/>
                <a:cs typeface="Helvetica Neue"/>
                <a:sym typeface="Helvetica Neue"/>
              </a:rPr>
              <a:t>1. Energy Efficiency: </a:t>
            </a:r>
            <a:r>
              <a:rPr i="1" lang="en" sz="3000">
                <a:solidFill>
                  <a:srgbClr val="8B0F00"/>
                </a:solidFill>
                <a:latin typeface="Helvetica Neue"/>
                <a:ea typeface="Helvetica Neue"/>
                <a:cs typeface="Helvetica Neue"/>
                <a:sym typeface="Helvetica Neue"/>
              </a:rPr>
              <a:t>System Load</a:t>
            </a:r>
            <a:endParaRPr/>
          </a:p>
        </p:txBody>
      </p:sp>
      <p:cxnSp>
        <p:nvCxnSpPr>
          <p:cNvPr id="515" name="Google Shape;515;p55"/>
          <p:cNvCxnSpPr/>
          <p:nvPr/>
        </p:nvCxnSpPr>
        <p:spPr>
          <a:xfrm>
            <a:off x="425100" y="697088"/>
            <a:ext cx="8293800" cy="0"/>
          </a:xfrm>
          <a:prstGeom prst="straightConnector1">
            <a:avLst/>
          </a:prstGeom>
          <a:noFill/>
          <a:ln cap="flat" cmpd="sng" w="9525">
            <a:solidFill>
              <a:schemeClr val="dk2"/>
            </a:solidFill>
            <a:prstDash val="solid"/>
            <a:round/>
            <a:headEnd len="med" w="med" type="none"/>
            <a:tailEnd len="med" w="med" type="none"/>
          </a:ln>
        </p:spPr>
      </p:cxnSp>
      <p:pic>
        <p:nvPicPr>
          <p:cNvPr id="516" name="Google Shape;516;p55"/>
          <p:cNvPicPr preferRelativeResize="0"/>
          <p:nvPr/>
        </p:nvPicPr>
        <p:blipFill>
          <a:blip r:embed="rId4">
            <a:alphaModFix/>
          </a:blip>
          <a:stretch>
            <a:fillRect/>
          </a:stretch>
        </p:blipFill>
        <p:spPr>
          <a:xfrm>
            <a:off x="4493400" y="1189250"/>
            <a:ext cx="4345801" cy="3349325"/>
          </a:xfrm>
          <a:prstGeom prst="rect">
            <a:avLst/>
          </a:prstGeom>
          <a:noFill/>
          <a:ln>
            <a:noFill/>
          </a:ln>
        </p:spPr>
      </p:pic>
      <p:sp>
        <p:nvSpPr>
          <p:cNvPr id="517" name="Google Shape;517;p55"/>
          <p:cNvSpPr txBox="1"/>
          <p:nvPr/>
        </p:nvSpPr>
        <p:spPr>
          <a:xfrm>
            <a:off x="4493400" y="4134400"/>
            <a:ext cx="28641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Verdana"/>
                <a:ea typeface="Verdana"/>
                <a:cs typeface="Verdana"/>
                <a:sym typeface="Verdana"/>
              </a:rPr>
              <a:t>Table showing the Total Heating Load from various sources in our system</a:t>
            </a:r>
            <a:endParaRPr sz="900">
              <a:latin typeface="Verdana"/>
              <a:ea typeface="Verdana"/>
              <a:cs typeface="Verdana"/>
              <a:sym typeface="Verdana"/>
            </a:endParaRPr>
          </a:p>
        </p:txBody>
      </p:sp>
      <p:sp>
        <p:nvSpPr>
          <p:cNvPr id="518" name="Google Shape;518;p55"/>
          <p:cNvSpPr txBox="1"/>
          <p:nvPr/>
        </p:nvSpPr>
        <p:spPr>
          <a:xfrm>
            <a:off x="4055700" y="4909300"/>
            <a:ext cx="10326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Eniola Onitiju</a:t>
            </a:r>
            <a:endParaRPr sz="800">
              <a:solidFill>
                <a:srgbClr val="999999"/>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6"/>
          <p:cNvSpPr txBox="1"/>
          <p:nvPr>
            <p:ph type="title"/>
          </p:nvPr>
        </p:nvSpPr>
        <p:spPr>
          <a:xfrm>
            <a:off x="628641" y="-6"/>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2. Thermal Comfort: </a:t>
            </a:r>
            <a:r>
              <a:rPr i="1" lang="en" sz="3000">
                <a:latin typeface="Helvetica Neue"/>
                <a:ea typeface="Helvetica Neue"/>
                <a:cs typeface="Helvetica Neue"/>
                <a:sym typeface="Helvetica Neue"/>
              </a:rPr>
              <a:t>Definition</a:t>
            </a:r>
            <a:endParaRPr i="1" sz="3000"/>
          </a:p>
        </p:txBody>
      </p:sp>
      <p:cxnSp>
        <p:nvCxnSpPr>
          <p:cNvPr id="524" name="Google Shape;524;p56"/>
          <p:cNvCxnSpPr/>
          <p:nvPr/>
        </p:nvCxnSpPr>
        <p:spPr>
          <a:xfrm flipH="1" rot="10800000">
            <a:off x="527300" y="727750"/>
            <a:ext cx="8256600" cy="7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56"/>
          <p:cNvSpPr txBox="1"/>
          <p:nvPr/>
        </p:nvSpPr>
        <p:spPr>
          <a:xfrm>
            <a:off x="4051200" y="4875050"/>
            <a:ext cx="10416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999999"/>
                </a:solidFill>
                <a:latin typeface="Verdana"/>
                <a:ea typeface="Verdana"/>
                <a:cs typeface="Verdana"/>
                <a:sym typeface="Verdana"/>
              </a:rPr>
              <a:t>Victor Rocha</a:t>
            </a:r>
            <a:endParaRPr sz="800">
              <a:solidFill>
                <a:srgbClr val="999999"/>
              </a:solidFill>
              <a:latin typeface="Verdana"/>
              <a:ea typeface="Verdana"/>
              <a:cs typeface="Verdana"/>
              <a:sym typeface="Verdana"/>
            </a:endParaRPr>
          </a:p>
        </p:txBody>
      </p:sp>
      <p:sp>
        <p:nvSpPr>
          <p:cNvPr id="526" name="Google Shape;526;p56"/>
          <p:cNvSpPr txBox="1"/>
          <p:nvPr/>
        </p:nvSpPr>
        <p:spPr>
          <a:xfrm>
            <a:off x="628650" y="1252650"/>
            <a:ext cx="3831300" cy="31047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Environment Factors</a:t>
            </a:r>
            <a:endParaRPr sz="1800">
              <a:latin typeface="Helvetica Neue"/>
              <a:ea typeface="Helvetica Neue"/>
              <a:cs typeface="Helvetica Neue"/>
              <a:sym typeface="Helvetica Neue"/>
            </a:endParaRPr>
          </a:p>
          <a:p>
            <a:pPr indent="-342900" lvl="1" marL="9144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Air Temperature </a:t>
            </a:r>
            <a:endParaRPr sz="1800">
              <a:latin typeface="Helvetica Neue"/>
              <a:ea typeface="Helvetica Neue"/>
              <a:cs typeface="Helvetica Neue"/>
              <a:sym typeface="Helvetica Neue"/>
            </a:endParaRPr>
          </a:p>
          <a:p>
            <a:pPr indent="-342900" lvl="1" marL="9144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Humidity </a:t>
            </a:r>
            <a:endParaRPr sz="1800">
              <a:latin typeface="Helvetica Neue"/>
              <a:ea typeface="Helvetica Neue"/>
              <a:cs typeface="Helvetica Neue"/>
              <a:sym typeface="Helvetica Neue"/>
            </a:endParaRPr>
          </a:p>
          <a:p>
            <a:pPr indent="-342900" lvl="1" marL="9144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Air velocity </a:t>
            </a:r>
            <a:endParaRPr sz="1800">
              <a:latin typeface="Helvetica Neue"/>
              <a:ea typeface="Helvetica Neue"/>
              <a:cs typeface="Helvetica Neue"/>
              <a:sym typeface="Helvetica Neue"/>
            </a:endParaRPr>
          </a:p>
          <a:p>
            <a:pPr indent="-342900" lvl="1" marL="9144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Mean Radiant Temperature </a:t>
            </a:r>
            <a:endParaRPr sz="1800">
              <a:latin typeface="Helvetica Neue"/>
              <a:ea typeface="Helvetica Neue"/>
              <a:cs typeface="Helvetica Neue"/>
              <a:sym typeface="Helvetica Neue"/>
            </a:endParaRPr>
          </a:p>
        </p:txBody>
      </p:sp>
      <p:sp>
        <p:nvSpPr>
          <p:cNvPr id="527" name="Google Shape;527;p56"/>
          <p:cNvSpPr txBox="1"/>
          <p:nvPr/>
        </p:nvSpPr>
        <p:spPr>
          <a:xfrm>
            <a:off x="4459925" y="1252650"/>
            <a:ext cx="3626400" cy="28032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Personal Factors</a:t>
            </a:r>
            <a:endParaRPr sz="1800">
              <a:latin typeface="Helvetica Neue"/>
              <a:ea typeface="Helvetica Neue"/>
              <a:cs typeface="Helvetica Neue"/>
              <a:sym typeface="Helvetica Neue"/>
            </a:endParaRPr>
          </a:p>
          <a:p>
            <a:pPr indent="-342900" lvl="1" marL="9144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Clothing Insulation</a:t>
            </a:r>
            <a:endParaRPr sz="1800">
              <a:latin typeface="Helvetica Neue"/>
              <a:ea typeface="Helvetica Neue"/>
              <a:cs typeface="Helvetica Neue"/>
              <a:sym typeface="Helvetica Neue"/>
            </a:endParaRPr>
          </a:p>
          <a:p>
            <a:pPr indent="-342900" lvl="1" marL="914400" rtl="0" algn="l">
              <a:lnSpc>
                <a:spcPct val="200000"/>
              </a:lnSpc>
              <a:spcBef>
                <a:spcPts val="0"/>
              </a:spcBef>
              <a:spcAft>
                <a:spcPts val="0"/>
              </a:spcAft>
              <a:buSzPts val="1800"/>
              <a:buFont typeface="Helvetica Neue"/>
              <a:buChar char="○"/>
            </a:pPr>
            <a:r>
              <a:rPr lang="en" sz="1800">
                <a:latin typeface="Helvetica Neue"/>
                <a:ea typeface="Helvetica Neue"/>
                <a:cs typeface="Helvetica Neue"/>
                <a:sym typeface="Helvetica Neue"/>
              </a:rPr>
              <a:t>Work Rate/Metabolic Heat</a:t>
            </a:r>
            <a:endParaRPr sz="1800">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7"/>
          <p:cNvSpPr txBox="1"/>
          <p:nvPr>
            <p:ph type="title"/>
          </p:nvPr>
        </p:nvSpPr>
        <p:spPr>
          <a:xfrm>
            <a:off x="628650" y="-1"/>
            <a:ext cx="7886700" cy="865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2. Thermal Comfort: </a:t>
            </a:r>
            <a:r>
              <a:rPr i="1" lang="en" sz="3000">
                <a:latin typeface="Helvetica Neue"/>
                <a:ea typeface="Helvetica Neue"/>
                <a:cs typeface="Helvetica Neue"/>
                <a:sym typeface="Helvetica Neue"/>
              </a:rPr>
              <a:t>Major Aspects</a:t>
            </a:r>
            <a:endParaRPr i="1" sz="3000"/>
          </a:p>
        </p:txBody>
      </p:sp>
      <p:cxnSp>
        <p:nvCxnSpPr>
          <p:cNvPr id="533" name="Google Shape;533;p57"/>
          <p:cNvCxnSpPr/>
          <p:nvPr/>
        </p:nvCxnSpPr>
        <p:spPr>
          <a:xfrm flipH="1" rot="10800000">
            <a:off x="527300" y="661150"/>
            <a:ext cx="8256600" cy="7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57"/>
          <p:cNvSpPr txBox="1"/>
          <p:nvPr/>
        </p:nvSpPr>
        <p:spPr>
          <a:xfrm>
            <a:off x="3710675" y="4875025"/>
            <a:ext cx="4075200" cy="47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rgbClr val="999999"/>
                </a:solidFill>
                <a:latin typeface="Verdana"/>
                <a:ea typeface="Verdana"/>
                <a:cs typeface="Verdana"/>
                <a:sym typeface="Verdana"/>
              </a:rPr>
              <a:t>Liwei Zhang</a:t>
            </a:r>
            <a:endParaRPr sz="800">
              <a:solidFill>
                <a:srgbClr val="999999"/>
              </a:solidFill>
              <a:latin typeface="Verdana"/>
              <a:ea typeface="Verdana"/>
              <a:cs typeface="Verdana"/>
              <a:sym typeface="Verdana"/>
            </a:endParaRPr>
          </a:p>
        </p:txBody>
      </p:sp>
      <p:pic>
        <p:nvPicPr>
          <p:cNvPr id="535" name="Google Shape;535;p57"/>
          <p:cNvPicPr preferRelativeResize="0"/>
          <p:nvPr/>
        </p:nvPicPr>
        <p:blipFill>
          <a:blip r:embed="rId3">
            <a:alphaModFix/>
          </a:blip>
          <a:stretch>
            <a:fillRect/>
          </a:stretch>
        </p:blipFill>
        <p:spPr>
          <a:xfrm>
            <a:off x="4790750" y="1337849"/>
            <a:ext cx="3075416" cy="1521150"/>
          </a:xfrm>
          <a:prstGeom prst="rect">
            <a:avLst/>
          </a:prstGeom>
          <a:noFill/>
          <a:ln>
            <a:noFill/>
          </a:ln>
        </p:spPr>
      </p:pic>
      <p:pic>
        <p:nvPicPr>
          <p:cNvPr id="536" name="Google Shape;536;p57"/>
          <p:cNvPicPr preferRelativeResize="0"/>
          <p:nvPr/>
        </p:nvPicPr>
        <p:blipFill>
          <a:blip r:embed="rId4">
            <a:alphaModFix/>
          </a:blip>
          <a:stretch>
            <a:fillRect/>
          </a:stretch>
        </p:blipFill>
        <p:spPr>
          <a:xfrm>
            <a:off x="4790750" y="2925500"/>
            <a:ext cx="3075424" cy="1700625"/>
          </a:xfrm>
          <a:prstGeom prst="rect">
            <a:avLst/>
          </a:prstGeom>
          <a:noFill/>
          <a:ln>
            <a:noFill/>
          </a:ln>
        </p:spPr>
      </p:pic>
      <p:sp>
        <p:nvSpPr>
          <p:cNvPr id="537" name="Google Shape;537;p57"/>
          <p:cNvSpPr txBox="1"/>
          <p:nvPr/>
        </p:nvSpPr>
        <p:spPr>
          <a:xfrm>
            <a:off x="665675" y="933438"/>
            <a:ext cx="3045000" cy="404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85200C"/>
              </a:buClr>
              <a:buSzPts val="2200"/>
              <a:buFont typeface="Helvetica Neue"/>
              <a:buChar char="❏"/>
            </a:pPr>
            <a:r>
              <a:rPr lang="en" sz="2200">
                <a:solidFill>
                  <a:srgbClr val="85200C"/>
                </a:solidFill>
                <a:latin typeface="Helvetica Neue"/>
                <a:ea typeface="Helvetica Neue"/>
                <a:cs typeface="Helvetica Neue"/>
                <a:sym typeface="Helvetica Neue"/>
              </a:rPr>
              <a:t>Case Study </a:t>
            </a:r>
            <a:endParaRPr sz="2200">
              <a:solidFill>
                <a:srgbClr val="85200C"/>
              </a:solidFill>
              <a:latin typeface="Helvetica Neue"/>
              <a:ea typeface="Helvetica Neue"/>
              <a:cs typeface="Helvetica Neue"/>
              <a:sym typeface="Helvetica Neue"/>
            </a:endParaRPr>
          </a:p>
        </p:txBody>
      </p:sp>
      <p:sp>
        <p:nvSpPr>
          <p:cNvPr id="538" name="Google Shape;538;p57"/>
          <p:cNvSpPr txBox="1"/>
          <p:nvPr/>
        </p:nvSpPr>
        <p:spPr>
          <a:xfrm>
            <a:off x="1202700" y="4470625"/>
            <a:ext cx="6738600" cy="404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1200"/>
              </a:spcBef>
              <a:spcAft>
                <a:spcPts val="0"/>
              </a:spcAft>
              <a:buNone/>
            </a:pPr>
            <a:r>
              <a:rPr lang="en" sz="800">
                <a:latin typeface="Helvetica Neue"/>
                <a:ea typeface="Helvetica Neue"/>
                <a:cs typeface="Helvetica Neue"/>
                <a:sym typeface="Helvetica Neue"/>
              </a:rPr>
              <a:t>Uponor, Inc. “Radiant Cooling Manual.” Radiant Cooling Systems, 2013, www.uponorpro.com/~/media/extranet/files/manuals.</a:t>
            </a:r>
            <a:endParaRPr sz="800">
              <a:latin typeface="Helvetica Neue"/>
              <a:ea typeface="Helvetica Neue"/>
              <a:cs typeface="Helvetica Neue"/>
              <a:sym typeface="Helvetica Neue"/>
            </a:endParaRPr>
          </a:p>
          <a:p>
            <a:pPr indent="0" lvl="0" marL="0" rtl="0" algn="ctr">
              <a:spcBef>
                <a:spcPts val="1200"/>
              </a:spcBef>
              <a:spcAft>
                <a:spcPts val="0"/>
              </a:spcAft>
              <a:buNone/>
            </a:pPr>
            <a:r>
              <a:t/>
            </a:r>
            <a:endParaRPr sz="800">
              <a:latin typeface="Helvetica Neue"/>
              <a:ea typeface="Helvetica Neue"/>
              <a:cs typeface="Helvetica Neue"/>
              <a:sym typeface="Helvetica Neue"/>
            </a:endParaRPr>
          </a:p>
        </p:txBody>
      </p:sp>
      <p:pic>
        <p:nvPicPr>
          <p:cNvPr id="539" name="Google Shape;539;p57"/>
          <p:cNvPicPr preferRelativeResize="0"/>
          <p:nvPr/>
        </p:nvPicPr>
        <p:blipFill>
          <a:blip r:embed="rId5">
            <a:alphaModFix/>
          </a:blip>
          <a:stretch>
            <a:fillRect/>
          </a:stretch>
        </p:blipFill>
        <p:spPr>
          <a:xfrm>
            <a:off x="665675" y="1448626"/>
            <a:ext cx="3316955" cy="3135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8"/>
          <p:cNvSpPr txBox="1"/>
          <p:nvPr>
            <p:ph type="title"/>
          </p:nvPr>
        </p:nvSpPr>
        <p:spPr>
          <a:xfrm>
            <a:off x="629841" y="273844"/>
            <a:ext cx="7886700" cy="9942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3000">
                <a:latin typeface="Helvetica Neue"/>
                <a:ea typeface="Helvetica Neue"/>
                <a:cs typeface="Helvetica Neue"/>
                <a:sym typeface="Helvetica Neue"/>
              </a:rPr>
              <a:t>1.  Energy Efficiency: </a:t>
            </a:r>
            <a:r>
              <a:rPr i="1" lang="en" sz="3000">
                <a:latin typeface="Helvetica Neue"/>
                <a:ea typeface="Helvetica Neue"/>
                <a:cs typeface="Helvetica Neue"/>
                <a:sym typeface="Helvetica Neue"/>
              </a:rPr>
              <a:t>Heat sinks</a:t>
            </a:r>
            <a:endParaRPr i="1" sz="3000">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545" name="Google Shape;545;p58"/>
          <p:cNvSpPr txBox="1"/>
          <p:nvPr>
            <p:ph idx="1" type="body"/>
          </p:nvPr>
        </p:nvSpPr>
        <p:spPr>
          <a:xfrm>
            <a:off x="629841" y="916185"/>
            <a:ext cx="3868500" cy="618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Heat pipe cooled </a:t>
            </a:r>
            <a:endParaRPr b="0" sz="2200">
              <a:latin typeface="Helvetica Neue"/>
              <a:ea typeface="Helvetica Neue"/>
              <a:cs typeface="Helvetica Neue"/>
              <a:sym typeface="Helvetica Neue"/>
            </a:endParaRPr>
          </a:p>
          <a:p>
            <a:pPr indent="0" lvl="0" marL="0" rtl="0" algn="l">
              <a:spcBef>
                <a:spcPts val="800"/>
              </a:spcBef>
              <a:spcAft>
                <a:spcPts val="0"/>
              </a:spcAft>
              <a:buNone/>
            </a:pPr>
            <a:r>
              <a:t/>
            </a:r>
            <a:endParaRPr b="0" sz="2200">
              <a:latin typeface="Helvetica Neue"/>
              <a:ea typeface="Helvetica Neue"/>
              <a:cs typeface="Helvetica Neue"/>
              <a:sym typeface="Helvetica Neue"/>
            </a:endParaRPr>
          </a:p>
        </p:txBody>
      </p:sp>
      <p:pic>
        <p:nvPicPr>
          <p:cNvPr id="546" name="Google Shape;546;p58"/>
          <p:cNvPicPr preferRelativeResize="0"/>
          <p:nvPr/>
        </p:nvPicPr>
        <p:blipFill>
          <a:blip r:embed="rId3">
            <a:alphaModFix/>
          </a:blip>
          <a:stretch>
            <a:fillRect/>
          </a:stretch>
        </p:blipFill>
        <p:spPr>
          <a:xfrm>
            <a:off x="557450" y="1438963"/>
            <a:ext cx="4013310" cy="2546950"/>
          </a:xfrm>
          <a:prstGeom prst="rect">
            <a:avLst/>
          </a:prstGeom>
          <a:noFill/>
          <a:ln>
            <a:noFill/>
          </a:ln>
        </p:spPr>
      </p:pic>
      <p:pic>
        <p:nvPicPr>
          <p:cNvPr id="547" name="Google Shape;547;p58"/>
          <p:cNvPicPr preferRelativeResize="0"/>
          <p:nvPr/>
        </p:nvPicPr>
        <p:blipFill>
          <a:blip r:embed="rId4">
            <a:alphaModFix/>
          </a:blip>
          <a:stretch>
            <a:fillRect/>
          </a:stretch>
        </p:blipFill>
        <p:spPr>
          <a:xfrm>
            <a:off x="4800800" y="1332350"/>
            <a:ext cx="3780000" cy="2613225"/>
          </a:xfrm>
          <a:prstGeom prst="rect">
            <a:avLst/>
          </a:prstGeom>
          <a:noFill/>
          <a:ln>
            <a:noFill/>
          </a:ln>
        </p:spPr>
      </p:pic>
      <p:sp>
        <p:nvSpPr>
          <p:cNvPr id="548" name="Google Shape;548;p58"/>
          <p:cNvSpPr txBox="1"/>
          <p:nvPr/>
        </p:nvSpPr>
        <p:spPr>
          <a:xfrm>
            <a:off x="2706150" y="4156825"/>
            <a:ext cx="3731700" cy="717900"/>
          </a:xfrm>
          <a:prstGeom prst="rect">
            <a:avLst/>
          </a:prstGeom>
          <a:noFill/>
          <a:ln>
            <a:noFill/>
          </a:ln>
        </p:spPr>
        <p:txBody>
          <a:bodyPr anchorCtr="0" anchor="t" bIns="91425" lIns="91425" spcFirstLastPara="1" rIns="91425" wrap="square" tIns="91425">
            <a:noAutofit/>
          </a:bodyPr>
          <a:lstStyle/>
          <a:p>
            <a:pPr indent="0" lvl="0" marL="355600" rtl="0" algn="l">
              <a:lnSpc>
                <a:spcPct val="115000"/>
              </a:lnSpc>
              <a:spcBef>
                <a:spcPts val="1200"/>
              </a:spcBef>
              <a:spcAft>
                <a:spcPts val="1200"/>
              </a:spcAft>
              <a:buNone/>
            </a:pPr>
            <a:r>
              <a:rPr lang="en" sz="700"/>
              <a:t>Aranguren, P., et al. “Heat Pipes Thermal Performance for a Reversible Thermoelectric Cooler-Heat Pump for a NZEB.” </a:t>
            </a:r>
            <a:r>
              <a:rPr i="1" lang="en" sz="700"/>
              <a:t>Energy and Buildings</a:t>
            </a:r>
            <a:r>
              <a:rPr lang="en" sz="700"/>
              <a:t>, vol. 187, 2019, pp. 163–172., doi:10.1016/j.enbuild.2019.01.039.</a:t>
            </a:r>
            <a:endParaRPr sz="700"/>
          </a:p>
        </p:txBody>
      </p:sp>
      <p:cxnSp>
        <p:nvCxnSpPr>
          <p:cNvPr id="549" name="Google Shape;549;p58"/>
          <p:cNvCxnSpPr/>
          <p:nvPr/>
        </p:nvCxnSpPr>
        <p:spPr>
          <a:xfrm>
            <a:off x="629841" y="720994"/>
            <a:ext cx="7886700" cy="0"/>
          </a:xfrm>
          <a:prstGeom prst="straightConnector1">
            <a:avLst/>
          </a:prstGeom>
          <a:noFill/>
          <a:ln cap="flat" cmpd="sng" w="9525">
            <a:solidFill>
              <a:schemeClr val="dk2"/>
            </a:solidFill>
            <a:prstDash val="solid"/>
            <a:round/>
            <a:headEnd len="med" w="med" type="none"/>
            <a:tailEnd len="med" w="med" type="none"/>
          </a:ln>
        </p:spPr>
      </p:cxnSp>
      <p:sp>
        <p:nvSpPr>
          <p:cNvPr id="550" name="Google Shape;550;p58"/>
          <p:cNvSpPr txBox="1"/>
          <p:nvPr/>
        </p:nvSpPr>
        <p:spPr>
          <a:xfrm>
            <a:off x="4051200" y="4875050"/>
            <a:ext cx="1041600" cy="47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999999"/>
                </a:solidFill>
                <a:latin typeface="Verdana"/>
                <a:ea typeface="Verdana"/>
                <a:cs typeface="Verdana"/>
                <a:sym typeface="Verdana"/>
              </a:rPr>
              <a:t>Liwei Zhang</a:t>
            </a:r>
            <a:endParaRPr sz="800">
              <a:solidFill>
                <a:srgbClr val="999999"/>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580749" y="10"/>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4100"/>
              <a:buNone/>
            </a:pPr>
            <a:r>
              <a:rPr lang="en" sz="3600">
                <a:latin typeface="Helvetica Neue"/>
                <a:ea typeface="Helvetica Neue"/>
                <a:cs typeface="Helvetica Neue"/>
                <a:sym typeface="Helvetica Neue"/>
              </a:rPr>
              <a:t>Requirements</a:t>
            </a:r>
            <a:endParaRPr/>
          </a:p>
        </p:txBody>
      </p:sp>
      <p:sp>
        <p:nvSpPr>
          <p:cNvPr id="141" name="Google Shape;141;p23"/>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Joseph Luya</a:t>
            </a:r>
            <a:endParaRPr/>
          </a:p>
        </p:txBody>
      </p:sp>
      <p:cxnSp>
        <p:nvCxnSpPr>
          <p:cNvPr id="142" name="Google Shape;142;p23"/>
          <p:cNvCxnSpPr/>
          <p:nvPr/>
        </p:nvCxnSpPr>
        <p:spPr>
          <a:xfrm>
            <a:off x="640161" y="710648"/>
            <a:ext cx="7875300" cy="0"/>
          </a:xfrm>
          <a:prstGeom prst="straightConnector1">
            <a:avLst/>
          </a:prstGeom>
          <a:noFill/>
          <a:ln cap="flat" cmpd="sng" w="12700">
            <a:solidFill>
              <a:schemeClr val="dk2"/>
            </a:solidFill>
            <a:prstDash val="solid"/>
            <a:round/>
            <a:headEnd len="sm" w="sm" type="none"/>
            <a:tailEnd len="sm" w="sm" type="none"/>
          </a:ln>
        </p:spPr>
      </p:cxnSp>
      <p:sp>
        <p:nvSpPr>
          <p:cNvPr id="143" name="Google Shape;143;p23"/>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r>
              <a:rPr lang="en"/>
              <a:t>/33</a:t>
            </a:r>
            <a:endParaRPr/>
          </a:p>
        </p:txBody>
      </p:sp>
      <p:pic>
        <p:nvPicPr>
          <p:cNvPr id="144" name="Google Shape;144;p23"/>
          <p:cNvPicPr preferRelativeResize="0"/>
          <p:nvPr/>
        </p:nvPicPr>
        <p:blipFill>
          <a:blip r:embed="rId3">
            <a:alphaModFix/>
          </a:blip>
          <a:stretch>
            <a:fillRect/>
          </a:stretch>
        </p:blipFill>
        <p:spPr>
          <a:xfrm>
            <a:off x="210387" y="1532825"/>
            <a:ext cx="4361613" cy="2472250"/>
          </a:xfrm>
          <a:prstGeom prst="rect">
            <a:avLst/>
          </a:prstGeom>
          <a:noFill/>
          <a:ln>
            <a:noFill/>
          </a:ln>
        </p:spPr>
      </p:pic>
      <p:pic>
        <p:nvPicPr>
          <p:cNvPr id="145" name="Google Shape;145;p23"/>
          <p:cNvPicPr preferRelativeResize="0"/>
          <p:nvPr/>
        </p:nvPicPr>
        <p:blipFill>
          <a:blip r:embed="rId4">
            <a:alphaModFix/>
          </a:blip>
          <a:stretch>
            <a:fillRect/>
          </a:stretch>
        </p:blipFill>
        <p:spPr>
          <a:xfrm>
            <a:off x="4572000" y="1579324"/>
            <a:ext cx="4433810" cy="2472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580749" y="10"/>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4100"/>
              <a:buNone/>
            </a:pPr>
            <a:r>
              <a:rPr lang="en" sz="3600">
                <a:latin typeface="Helvetica Neue"/>
                <a:ea typeface="Helvetica Neue"/>
                <a:cs typeface="Helvetica Neue"/>
                <a:sym typeface="Helvetica Neue"/>
              </a:rPr>
              <a:t>Impact</a:t>
            </a:r>
            <a:endParaRPr/>
          </a:p>
        </p:txBody>
      </p:sp>
      <p:sp>
        <p:nvSpPr>
          <p:cNvPr id="152" name="Google Shape;152;p24"/>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Joseph Luya</a:t>
            </a:r>
            <a:endParaRPr/>
          </a:p>
        </p:txBody>
      </p:sp>
      <p:cxnSp>
        <p:nvCxnSpPr>
          <p:cNvPr id="153" name="Google Shape;153;p24"/>
          <p:cNvCxnSpPr/>
          <p:nvPr/>
        </p:nvCxnSpPr>
        <p:spPr>
          <a:xfrm>
            <a:off x="634361" y="785548"/>
            <a:ext cx="7875300" cy="0"/>
          </a:xfrm>
          <a:prstGeom prst="straightConnector1">
            <a:avLst/>
          </a:prstGeom>
          <a:noFill/>
          <a:ln cap="flat" cmpd="sng" w="12700">
            <a:solidFill>
              <a:schemeClr val="dk2"/>
            </a:solidFill>
            <a:prstDash val="solid"/>
            <a:round/>
            <a:headEnd len="sm" w="sm" type="none"/>
            <a:tailEnd len="sm" w="sm" type="none"/>
          </a:ln>
        </p:spPr>
      </p:cxnSp>
      <p:sp>
        <p:nvSpPr>
          <p:cNvPr id="154" name="Google Shape;154;p24"/>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r>
              <a:rPr lang="en"/>
              <a:t>/33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634449" y="-83215"/>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4100"/>
              <a:buNone/>
            </a:pPr>
            <a:r>
              <a:rPr lang="en" sz="3000">
                <a:latin typeface="Helvetica Neue"/>
                <a:ea typeface="Helvetica Neue"/>
                <a:cs typeface="Helvetica Neue"/>
                <a:sym typeface="Helvetica Neue"/>
              </a:rPr>
              <a:t>Major Aspects of Thermoelectric Modules</a:t>
            </a:r>
            <a:endParaRPr sz="3000"/>
          </a:p>
        </p:txBody>
      </p:sp>
      <p:sp>
        <p:nvSpPr>
          <p:cNvPr id="161" name="Google Shape;161;p25"/>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Joseph Luya</a:t>
            </a:r>
            <a:endParaRPr/>
          </a:p>
        </p:txBody>
      </p:sp>
      <p:cxnSp>
        <p:nvCxnSpPr>
          <p:cNvPr id="162" name="Google Shape;162;p25"/>
          <p:cNvCxnSpPr/>
          <p:nvPr/>
        </p:nvCxnSpPr>
        <p:spPr>
          <a:xfrm>
            <a:off x="640161" y="710648"/>
            <a:ext cx="7875300" cy="0"/>
          </a:xfrm>
          <a:prstGeom prst="straightConnector1">
            <a:avLst/>
          </a:prstGeom>
          <a:noFill/>
          <a:ln cap="flat" cmpd="sng" w="12700">
            <a:solidFill>
              <a:schemeClr val="dk2"/>
            </a:solidFill>
            <a:prstDash val="solid"/>
            <a:round/>
            <a:headEnd len="sm" w="sm" type="none"/>
            <a:tailEnd len="sm" w="sm" type="none"/>
          </a:ln>
        </p:spPr>
      </p:cxnSp>
      <p:sp>
        <p:nvSpPr>
          <p:cNvPr id="163" name="Google Shape;163;p25"/>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r>
              <a:rPr lang="en"/>
              <a:t>/33</a:t>
            </a:r>
            <a:endParaRPr/>
          </a:p>
        </p:txBody>
      </p:sp>
      <p:sp>
        <p:nvSpPr>
          <p:cNvPr id="164" name="Google Shape;164;p25"/>
          <p:cNvSpPr txBox="1"/>
          <p:nvPr>
            <p:ph idx="2" type="body"/>
          </p:nvPr>
        </p:nvSpPr>
        <p:spPr>
          <a:xfrm>
            <a:off x="634450" y="1379313"/>
            <a:ext cx="4694700" cy="3072600"/>
          </a:xfrm>
          <a:prstGeom prst="rect">
            <a:avLst/>
          </a:prstGeom>
          <a:noFill/>
          <a:ln>
            <a:noFill/>
          </a:ln>
        </p:spPr>
        <p:txBody>
          <a:bodyPr anchorCtr="0" anchor="t" bIns="34275" lIns="68575" spcFirstLastPara="1" rIns="68575" wrap="square" tIns="34275">
            <a:noAutofit/>
          </a:bodyPr>
          <a:lstStyle/>
          <a:p>
            <a:pPr indent="-349250" lvl="0" marL="457200" rtl="0" algn="l">
              <a:lnSpc>
                <a:spcPct val="200000"/>
              </a:lnSpc>
              <a:spcBef>
                <a:spcPts val="80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No refrigerant</a:t>
            </a:r>
            <a:endParaRPr sz="1900">
              <a:solidFill>
                <a:srgbClr val="000000"/>
              </a:solidFill>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No moving parts</a:t>
            </a:r>
            <a:endParaRPr sz="1900">
              <a:solidFill>
                <a:srgbClr val="000000"/>
              </a:solidFill>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High controllabilit</a:t>
            </a:r>
            <a:r>
              <a:rPr lang="en" sz="1900">
                <a:solidFill>
                  <a:srgbClr val="000000"/>
                </a:solidFill>
                <a:latin typeface="Helvetica Neue"/>
                <a:ea typeface="Helvetica Neue"/>
                <a:cs typeface="Helvetica Neue"/>
                <a:sym typeface="Helvetica Neue"/>
              </a:rPr>
              <a:t>y</a:t>
            </a:r>
            <a:endParaRPr sz="1900">
              <a:solidFill>
                <a:srgbClr val="000000"/>
              </a:solidFill>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Temperature accuracy</a:t>
            </a:r>
            <a:endParaRPr sz="1900">
              <a:solidFill>
                <a:srgbClr val="000000"/>
              </a:solidFill>
              <a:latin typeface="Helvetica Neue"/>
              <a:ea typeface="Helvetica Neue"/>
              <a:cs typeface="Helvetica Neue"/>
              <a:sym typeface="Helvetica Neue"/>
            </a:endParaRPr>
          </a:p>
          <a:p>
            <a:pPr indent="-349250" lvl="0" marL="457200" rtl="0" algn="l">
              <a:lnSpc>
                <a:spcPct val="20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Can be powered by PV panels</a:t>
            </a:r>
            <a:endParaRPr sz="1900">
              <a:solidFill>
                <a:srgbClr val="000000"/>
              </a:solidFill>
              <a:latin typeface="Helvetica Neue"/>
              <a:ea typeface="Helvetica Neue"/>
              <a:cs typeface="Helvetica Neue"/>
              <a:sym typeface="Helvetica Neue"/>
            </a:endParaRPr>
          </a:p>
        </p:txBody>
      </p:sp>
      <p:sp>
        <p:nvSpPr>
          <p:cNvPr id="165" name="Google Shape;165;p25"/>
          <p:cNvSpPr txBox="1"/>
          <p:nvPr>
            <p:ph idx="1" type="body"/>
          </p:nvPr>
        </p:nvSpPr>
        <p:spPr>
          <a:xfrm>
            <a:off x="640150" y="864775"/>
            <a:ext cx="3336300" cy="402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Advantages</a:t>
            </a:r>
            <a:endParaRPr b="0" sz="2200">
              <a:latin typeface="Helvetica Neue"/>
              <a:ea typeface="Helvetica Neue"/>
              <a:cs typeface="Helvetica Neue"/>
              <a:sym typeface="Helvetica Neue"/>
            </a:endParaRPr>
          </a:p>
        </p:txBody>
      </p:sp>
      <p:sp>
        <p:nvSpPr>
          <p:cNvPr id="166" name="Google Shape;166;p25"/>
          <p:cNvSpPr txBox="1"/>
          <p:nvPr>
            <p:ph idx="1" type="body"/>
          </p:nvPr>
        </p:nvSpPr>
        <p:spPr>
          <a:xfrm>
            <a:off x="4826550" y="864788"/>
            <a:ext cx="3638700" cy="402000"/>
          </a:xfrm>
          <a:prstGeom prst="rect">
            <a:avLst/>
          </a:prstGeom>
        </p:spPr>
        <p:txBody>
          <a:bodyPr anchorCtr="0" anchor="b" bIns="34275" lIns="68575" spcFirstLastPara="1" rIns="68575" wrap="square" tIns="34275">
            <a:noAutofit/>
          </a:bodyPr>
          <a:lstStyle/>
          <a:p>
            <a:pPr indent="-368300" lvl="0" marL="457200" rtl="0" algn="l">
              <a:spcBef>
                <a:spcPts val="800"/>
              </a:spcBef>
              <a:spcAft>
                <a:spcPts val="0"/>
              </a:spcAft>
              <a:buSzPts val="2200"/>
              <a:buFont typeface="Helvetica Neue"/>
              <a:buChar char="❏"/>
            </a:pPr>
            <a:r>
              <a:rPr b="0" lang="en" sz="2200">
                <a:latin typeface="Helvetica Neue"/>
                <a:ea typeface="Helvetica Neue"/>
                <a:cs typeface="Helvetica Neue"/>
                <a:sym typeface="Helvetica Neue"/>
              </a:rPr>
              <a:t>Disadvantages</a:t>
            </a:r>
            <a:endParaRPr b="0" sz="2200">
              <a:latin typeface="Helvetica Neue"/>
              <a:ea typeface="Helvetica Neue"/>
              <a:cs typeface="Helvetica Neue"/>
              <a:sym typeface="Helvetica Neue"/>
            </a:endParaRPr>
          </a:p>
        </p:txBody>
      </p:sp>
      <p:sp>
        <p:nvSpPr>
          <p:cNvPr id="167" name="Google Shape;167;p25"/>
          <p:cNvSpPr txBox="1"/>
          <p:nvPr>
            <p:ph idx="2" type="body"/>
          </p:nvPr>
        </p:nvSpPr>
        <p:spPr>
          <a:xfrm>
            <a:off x="4625850" y="1329363"/>
            <a:ext cx="4040100" cy="3072600"/>
          </a:xfrm>
          <a:prstGeom prst="rect">
            <a:avLst/>
          </a:prstGeom>
          <a:noFill/>
          <a:ln>
            <a:noFill/>
          </a:ln>
        </p:spPr>
        <p:txBody>
          <a:bodyPr anchorCtr="0" anchor="t" bIns="34275" lIns="68575" spcFirstLastPara="1" rIns="68575" wrap="square" tIns="34275">
            <a:noAutofit/>
          </a:bodyPr>
          <a:lstStyle/>
          <a:p>
            <a:pPr indent="-349250" lvl="0" marL="457200" rtl="0" algn="l">
              <a:lnSpc>
                <a:spcPct val="120000"/>
              </a:lnSpc>
              <a:spcBef>
                <a:spcPts val="80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Lower COP than conventional HVAC systems</a:t>
            </a:r>
            <a:endParaRPr sz="1900">
              <a:solidFill>
                <a:srgbClr val="000000"/>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6"/>
          <p:cNvSpPr txBox="1"/>
          <p:nvPr>
            <p:ph idx="1" type="body"/>
          </p:nvPr>
        </p:nvSpPr>
        <p:spPr>
          <a:xfrm>
            <a:off x="447900" y="811375"/>
            <a:ext cx="4439100" cy="785400"/>
          </a:xfrm>
          <a:prstGeom prst="rect">
            <a:avLst/>
          </a:prstGeom>
        </p:spPr>
        <p:txBody>
          <a:bodyPr anchorCtr="0" anchor="b" bIns="34275" lIns="68575" spcFirstLastPara="1" rIns="68575" wrap="square" tIns="34275">
            <a:noAutofit/>
          </a:bodyPr>
          <a:lstStyle/>
          <a:p>
            <a:pPr indent="-342900" lvl="0" marL="457200" rtl="0" algn="l">
              <a:spcBef>
                <a:spcPts val="800"/>
              </a:spcBef>
              <a:spcAft>
                <a:spcPts val="0"/>
              </a:spcAft>
              <a:buClr>
                <a:srgbClr val="8B0F00"/>
              </a:buClr>
              <a:buSzPts val="1800"/>
              <a:buFont typeface="Helvetica Neue"/>
              <a:buChar char="❏"/>
            </a:pPr>
            <a:r>
              <a:rPr b="0" lang="en" sz="2200">
                <a:solidFill>
                  <a:srgbClr val="8B0F00"/>
                </a:solidFill>
                <a:latin typeface="Helvetica Neue"/>
                <a:ea typeface="Helvetica Neue"/>
                <a:cs typeface="Helvetica Neue"/>
                <a:sym typeface="Helvetica Neue"/>
              </a:rPr>
              <a:t>Definitions</a:t>
            </a:r>
            <a:endParaRPr b="0" sz="2200">
              <a:solidFill>
                <a:srgbClr val="8B0F00"/>
              </a:solidFill>
              <a:latin typeface="Helvetica Neue"/>
              <a:ea typeface="Helvetica Neue"/>
              <a:cs typeface="Helvetica Neue"/>
              <a:sym typeface="Helvetica Neue"/>
            </a:endParaRPr>
          </a:p>
          <a:p>
            <a:pPr indent="0" lvl="0" marL="457200" rtl="0" algn="l">
              <a:spcBef>
                <a:spcPts val="800"/>
              </a:spcBef>
              <a:spcAft>
                <a:spcPts val="0"/>
              </a:spcAft>
              <a:buNone/>
            </a:pPr>
            <a:r>
              <a:t/>
            </a:r>
            <a:endParaRPr/>
          </a:p>
        </p:txBody>
      </p:sp>
      <p:sp>
        <p:nvSpPr>
          <p:cNvPr id="173" name="Google Shape;173;p26"/>
          <p:cNvSpPr txBox="1"/>
          <p:nvPr>
            <p:ph idx="2" type="body"/>
          </p:nvPr>
        </p:nvSpPr>
        <p:spPr>
          <a:xfrm>
            <a:off x="425100" y="1395800"/>
            <a:ext cx="4640400" cy="3080400"/>
          </a:xfrm>
          <a:prstGeom prst="rect">
            <a:avLst/>
          </a:prstGeom>
        </p:spPr>
        <p:txBody>
          <a:bodyPr anchorCtr="0" anchor="t" bIns="34275" lIns="68575" spcFirstLastPara="1" rIns="68575" wrap="square" tIns="34275">
            <a:noAutofit/>
          </a:bodyPr>
          <a:lstStyle/>
          <a:p>
            <a:pPr indent="-349250" lvl="0" marL="457200" rtl="0" algn="l">
              <a:lnSpc>
                <a:spcPct val="200000"/>
              </a:lnSpc>
              <a:spcBef>
                <a:spcPts val="0"/>
              </a:spcBef>
              <a:spcAft>
                <a:spcPts val="0"/>
              </a:spcAft>
              <a:buSzPts val="1900"/>
              <a:buFont typeface="Helvetica Neue"/>
              <a:buChar char="●"/>
            </a:pPr>
            <a:r>
              <a:rPr lang="en" sz="1900">
                <a:solidFill>
                  <a:schemeClr val="dk1"/>
                </a:solidFill>
                <a:latin typeface="Helvetica Neue"/>
                <a:ea typeface="Helvetica Neue"/>
                <a:cs typeface="Helvetica Neue"/>
                <a:sym typeface="Helvetica Neue"/>
              </a:rPr>
              <a:t> </a:t>
            </a:r>
            <a:r>
              <a:rPr lang="en" sz="1600">
                <a:latin typeface="Helvetica Neue"/>
                <a:ea typeface="Helvetica Neue"/>
                <a:cs typeface="Helvetica Neue"/>
                <a:sym typeface="Helvetica Neue"/>
              </a:rPr>
              <a:t>The effect of heat being absorbed or emitted with an input current, creating a temperature difference between the two surfaces of a TEM. </a:t>
            </a:r>
            <a:endParaRPr sz="1600">
              <a:latin typeface="Helvetica Neue"/>
              <a:ea typeface="Helvetica Neue"/>
              <a:cs typeface="Helvetica Neue"/>
              <a:sym typeface="Helvetica Neue"/>
            </a:endParaRPr>
          </a:p>
          <a:p>
            <a:pPr indent="-330200" lvl="0" marL="457200" rtl="0" algn="l">
              <a:lnSpc>
                <a:spcPct val="200000"/>
              </a:lnSpc>
              <a:spcBef>
                <a:spcPts val="0"/>
              </a:spcBef>
              <a:spcAft>
                <a:spcPts val="0"/>
              </a:spcAft>
              <a:buSzPts val="1600"/>
              <a:buFont typeface="Helvetica Neue"/>
              <a:buChar char="●"/>
            </a:pPr>
            <a:r>
              <a:rPr lang="en" sz="1600">
                <a:latin typeface="Helvetica Neue"/>
                <a:ea typeface="Helvetica Neue"/>
                <a:cs typeface="Helvetica Neue"/>
                <a:sym typeface="Helvetica Neue"/>
              </a:rPr>
              <a:t>The Seebeck effect is simply a reverse process of the Peltier Effect.</a:t>
            </a:r>
            <a:endParaRPr sz="1600">
              <a:latin typeface="Helvetica Neue"/>
              <a:ea typeface="Helvetica Neue"/>
              <a:cs typeface="Helvetica Neue"/>
              <a:sym typeface="Helvetica Neue"/>
            </a:endParaRPr>
          </a:p>
        </p:txBody>
      </p:sp>
      <p:sp>
        <p:nvSpPr>
          <p:cNvPr id="174" name="Google Shape;174;p26"/>
          <p:cNvSpPr txBox="1"/>
          <p:nvPr/>
        </p:nvSpPr>
        <p:spPr>
          <a:xfrm>
            <a:off x="4055700" y="4909300"/>
            <a:ext cx="10326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Joseph Luya</a:t>
            </a:r>
            <a:endParaRPr sz="800">
              <a:solidFill>
                <a:srgbClr val="999999"/>
              </a:solidFill>
              <a:latin typeface="Verdana"/>
              <a:ea typeface="Verdana"/>
              <a:cs typeface="Verdana"/>
              <a:sym typeface="Verdana"/>
            </a:endParaRPr>
          </a:p>
        </p:txBody>
      </p:sp>
      <p:sp>
        <p:nvSpPr>
          <p:cNvPr id="175" name="Google Shape;175;p26"/>
          <p:cNvSpPr txBox="1"/>
          <p:nvPr>
            <p:ph type="title"/>
          </p:nvPr>
        </p:nvSpPr>
        <p:spPr>
          <a:xfrm>
            <a:off x="425100" y="0"/>
            <a:ext cx="8293800" cy="9627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3000">
                <a:solidFill>
                  <a:srgbClr val="8B0F00"/>
                </a:solidFill>
                <a:latin typeface="Helvetica Neue"/>
                <a:ea typeface="Helvetica Neue"/>
                <a:cs typeface="Helvetica Neue"/>
                <a:sym typeface="Helvetica Neue"/>
              </a:rPr>
              <a:t>Peltier Effect</a:t>
            </a:r>
            <a:endParaRPr/>
          </a:p>
        </p:txBody>
      </p:sp>
      <p:cxnSp>
        <p:nvCxnSpPr>
          <p:cNvPr id="176" name="Google Shape;176;p26"/>
          <p:cNvCxnSpPr/>
          <p:nvPr/>
        </p:nvCxnSpPr>
        <p:spPr>
          <a:xfrm>
            <a:off x="425100" y="697088"/>
            <a:ext cx="8293800" cy="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6"/>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178" name="Google Shape;178;p26"/>
          <p:cNvPicPr preferRelativeResize="0"/>
          <p:nvPr/>
        </p:nvPicPr>
        <p:blipFill rotWithShape="1">
          <a:blip r:embed="rId4">
            <a:alphaModFix/>
          </a:blip>
          <a:srcRect b="1107" l="0" r="1400" t="0"/>
          <a:stretch/>
        </p:blipFill>
        <p:spPr>
          <a:xfrm>
            <a:off x="4887000" y="1345450"/>
            <a:ext cx="3612150" cy="299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628650" y="-83231"/>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4100"/>
              <a:buNone/>
            </a:pPr>
            <a:r>
              <a:rPr lang="en" sz="3600">
                <a:latin typeface="Helvetica Neue"/>
                <a:ea typeface="Helvetica Neue"/>
                <a:cs typeface="Helvetica Neue"/>
                <a:sym typeface="Helvetica Neue"/>
              </a:rPr>
              <a:t>Major Design Aspects</a:t>
            </a:r>
            <a:endParaRPr sz="3600"/>
          </a:p>
        </p:txBody>
      </p:sp>
      <p:sp>
        <p:nvSpPr>
          <p:cNvPr id="184" name="Google Shape;184;p27"/>
          <p:cNvSpPr txBox="1"/>
          <p:nvPr>
            <p:ph idx="2" type="body"/>
          </p:nvPr>
        </p:nvSpPr>
        <p:spPr>
          <a:xfrm>
            <a:off x="628650" y="1037100"/>
            <a:ext cx="3849000" cy="4069800"/>
          </a:xfrm>
          <a:prstGeom prst="rect">
            <a:avLst/>
          </a:prstGeom>
          <a:noFill/>
          <a:ln>
            <a:noFill/>
          </a:ln>
        </p:spPr>
        <p:txBody>
          <a:bodyPr anchorCtr="0" anchor="t" bIns="34275" lIns="68575" spcFirstLastPara="1" rIns="68575" wrap="square" tIns="34275">
            <a:noAutofit/>
          </a:bodyPr>
          <a:lstStyle/>
          <a:p>
            <a:pPr indent="-342900" lvl="0" marL="457200" rtl="0" algn="l">
              <a:lnSpc>
                <a:spcPct val="150000"/>
              </a:lnSpc>
              <a:spcBef>
                <a:spcPts val="800"/>
              </a:spcBef>
              <a:spcAft>
                <a:spcPts val="0"/>
              </a:spcAft>
              <a:buClr>
                <a:srgbClr val="000000"/>
              </a:buClr>
              <a:buSzPts val="1800"/>
              <a:buFont typeface="Helvetica Neue"/>
              <a:buAutoNum type="arabicPeriod"/>
            </a:pPr>
            <a:r>
              <a:rPr lang="en" sz="1800">
                <a:solidFill>
                  <a:srgbClr val="000000"/>
                </a:solidFill>
                <a:highlight>
                  <a:srgbClr val="FFFFFF"/>
                </a:highlight>
                <a:latin typeface="Helvetica Neue"/>
                <a:ea typeface="Helvetica Neue"/>
                <a:cs typeface="Helvetica Neue"/>
                <a:sym typeface="Helvetica Neue"/>
              </a:rPr>
              <a:t>Energy Efficiency</a:t>
            </a:r>
            <a:endParaRPr sz="1800">
              <a:solidFill>
                <a:srgbClr val="000000"/>
              </a:solidFill>
              <a:highlight>
                <a:srgbClr val="FFFFFF"/>
              </a:highlight>
            </a:endParaRPr>
          </a:p>
          <a:p>
            <a:pPr indent="-342900" lvl="1" marL="914400" rtl="0" algn="l">
              <a:lnSpc>
                <a:spcPct val="150000"/>
              </a:lnSpc>
              <a:spcBef>
                <a:spcPts val="800"/>
              </a:spcBef>
              <a:spcAft>
                <a:spcPts val="0"/>
              </a:spcAft>
              <a:buClr>
                <a:srgbClr val="000000"/>
              </a:buClr>
              <a:buSzPts val="1800"/>
              <a:buFont typeface="Helvetica Neue"/>
              <a:buAutoNum type="alphaLcPeriod"/>
            </a:pPr>
            <a:r>
              <a:rPr lang="en">
                <a:solidFill>
                  <a:srgbClr val="000000"/>
                </a:solidFill>
                <a:highlight>
                  <a:srgbClr val="FFFFFF"/>
                </a:highlight>
                <a:latin typeface="Helvetica Neue"/>
                <a:ea typeface="Helvetica Neue"/>
                <a:cs typeface="Helvetica Neue"/>
                <a:sym typeface="Helvetica Neue"/>
              </a:rPr>
              <a:t>Coefficient of Performance</a:t>
            </a:r>
            <a:endParaRPr>
              <a:solidFill>
                <a:srgbClr val="000000"/>
              </a:solidFill>
              <a:highlight>
                <a:srgbClr val="FFFFFF"/>
              </a:highlight>
            </a:endParaRPr>
          </a:p>
          <a:p>
            <a:pPr indent="-342900" lvl="1" marL="914400" rtl="0" algn="l">
              <a:lnSpc>
                <a:spcPct val="150000"/>
              </a:lnSpc>
              <a:spcBef>
                <a:spcPts val="800"/>
              </a:spcBef>
              <a:spcAft>
                <a:spcPts val="0"/>
              </a:spcAft>
              <a:buClr>
                <a:srgbClr val="000000"/>
              </a:buClr>
              <a:buSzPts val="1800"/>
              <a:buFont typeface="Helvetica Neue"/>
              <a:buAutoNum type="alphaLcPeriod"/>
            </a:pPr>
            <a:r>
              <a:rPr lang="en">
                <a:solidFill>
                  <a:srgbClr val="000000"/>
                </a:solidFill>
                <a:latin typeface="Helvetica Neue"/>
                <a:ea typeface="Helvetica Neue"/>
                <a:cs typeface="Helvetica Neue"/>
                <a:sym typeface="Helvetica Neue"/>
              </a:rPr>
              <a:t>Heat Sink Performance</a:t>
            </a:r>
            <a:endParaRPr>
              <a:solidFill>
                <a:srgbClr val="000000"/>
              </a:solidFill>
            </a:endParaRPr>
          </a:p>
          <a:p>
            <a:pPr indent="-342900" lvl="0" marL="457200" rtl="0" algn="l">
              <a:lnSpc>
                <a:spcPct val="150000"/>
              </a:lnSpc>
              <a:spcBef>
                <a:spcPts val="800"/>
              </a:spcBef>
              <a:spcAft>
                <a:spcPts val="0"/>
              </a:spcAft>
              <a:buClr>
                <a:srgbClr val="000000"/>
              </a:buClr>
              <a:buSzPts val="1800"/>
              <a:buFont typeface="Helvetica Neue"/>
              <a:buAutoNum type="arabicPeriod"/>
            </a:pPr>
            <a:r>
              <a:rPr lang="en" sz="1800">
                <a:solidFill>
                  <a:srgbClr val="000000"/>
                </a:solidFill>
                <a:latin typeface="Helvetica Neue"/>
                <a:ea typeface="Helvetica Neue"/>
                <a:cs typeface="Helvetica Neue"/>
                <a:sym typeface="Helvetica Neue"/>
              </a:rPr>
              <a:t>Thermal Comfort</a:t>
            </a:r>
            <a:endParaRPr sz="1800">
              <a:solidFill>
                <a:srgbClr val="000000"/>
              </a:solidFill>
              <a:latin typeface="Helvetica Neue"/>
              <a:ea typeface="Helvetica Neue"/>
              <a:cs typeface="Helvetica Neue"/>
              <a:sym typeface="Helvetica Neue"/>
            </a:endParaRPr>
          </a:p>
          <a:p>
            <a:pPr indent="-342900" lvl="1" marL="914400" rtl="0" algn="l">
              <a:lnSpc>
                <a:spcPct val="150000"/>
              </a:lnSpc>
              <a:spcBef>
                <a:spcPts val="800"/>
              </a:spcBef>
              <a:spcAft>
                <a:spcPts val="0"/>
              </a:spcAft>
              <a:buClr>
                <a:srgbClr val="000000"/>
              </a:buClr>
              <a:buSzPts val="1800"/>
              <a:buFont typeface="Helvetica Neue"/>
              <a:buAutoNum type="alphaLcPeriod"/>
            </a:pPr>
            <a:r>
              <a:rPr lang="en">
                <a:solidFill>
                  <a:srgbClr val="000000"/>
                </a:solidFill>
                <a:latin typeface="Helvetica Neue"/>
                <a:ea typeface="Helvetica Neue"/>
                <a:cs typeface="Helvetica Neue"/>
                <a:sym typeface="Helvetica Neue"/>
              </a:rPr>
              <a:t>Ceiling Temperature</a:t>
            </a:r>
            <a:endParaRPr>
              <a:solidFill>
                <a:srgbClr val="000000"/>
              </a:solidFill>
              <a:latin typeface="Helvetica Neue"/>
              <a:ea typeface="Helvetica Neue"/>
              <a:cs typeface="Helvetica Neue"/>
              <a:sym typeface="Helvetica Neue"/>
            </a:endParaRPr>
          </a:p>
          <a:p>
            <a:pPr indent="-342900" lvl="1" marL="914400" rtl="0" algn="l">
              <a:lnSpc>
                <a:spcPct val="150000"/>
              </a:lnSpc>
              <a:spcBef>
                <a:spcPts val="800"/>
              </a:spcBef>
              <a:spcAft>
                <a:spcPts val="0"/>
              </a:spcAft>
              <a:buClr>
                <a:srgbClr val="000000"/>
              </a:buClr>
              <a:buSzPts val="1800"/>
              <a:buFont typeface="Helvetica Neue"/>
              <a:buAutoNum type="alphaLcPeriod"/>
            </a:pPr>
            <a:r>
              <a:rPr lang="en">
                <a:solidFill>
                  <a:srgbClr val="000000"/>
                </a:solidFill>
                <a:latin typeface="Helvetica Neue"/>
                <a:ea typeface="Helvetica Neue"/>
                <a:cs typeface="Helvetica Neue"/>
                <a:sym typeface="Helvetica Neue"/>
              </a:rPr>
              <a:t>Ceiling Materials</a:t>
            </a:r>
            <a:endParaRPr>
              <a:solidFill>
                <a:srgbClr val="000000"/>
              </a:solidFill>
              <a:latin typeface="Helvetica Neue"/>
              <a:ea typeface="Helvetica Neue"/>
              <a:cs typeface="Helvetica Neue"/>
              <a:sym typeface="Helvetica Neue"/>
            </a:endParaRPr>
          </a:p>
          <a:p>
            <a:pPr indent="0" lvl="0" marL="0" rtl="0" algn="l">
              <a:lnSpc>
                <a:spcPct val="150000"/>
              </a:lnSpc>
              <a:spcBef>
                <a:spcPts val="80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185" name="Google Shape;185;p27"/>
          <p:cNvSpPr txBox="1"/>
          <p:nvPr>
            <p:ph idx="11" type="ftr"/>
          </p:nvPr>
        </p:nvSpPr>
        <p:spPr>
          <a:xfrm>
            <a:off x="3028950" y="4920257"/>
            <a:ext cx="30861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lang="en"/>
              <a:t>Joseph Luya</a:t>
            </a:r>
            <a:endParaRPr/>
          </a:p>
        </p:txBody>
      </p:sp>
      <p:cxnSp>
        <p:nvCxnSpPr>
          <p:cNvPr id="186" name="Google Shape;186;p27"/>
          <p:cNvCxnSpPr/>
          <p:nvPr/>
        </p:nvCxnSpPr>
        <p:spPr>
          <a:xfrm>
            <a:off x="633810" y="765313"/>
            <a:ext cx="7875300" cy="0"/>
          </a:xfrm>
          <a:prstGeom prst="straightConnector1">
            <a:avLst/>
          </a:prstGeom>
          <a:noFill/>
          <a:ln cap="flat" cmpd="sng" w="12700">
            <a:solidFill>
              <a:schemeClr val="dk2"/>
            </a:solidFill>
            <a:prstDash val="solid"/>
            <a:round/>
            <a:headEnd len="sm" w="sm" type="none"/>
            <a:tailEnd len="sm" w="sm" type="none"/>
          </a:ln>
        </p:spPr>
      </p:cxnSp>
      <p:sp>
        <p:nvSpPr>
          <p:cNvPr id="187" name="Google Shape;187;p27"/>
          <p:cNvSpPr txBox="1"/>
          <p:nvPr>
            <p:ph idx="12" type="sldNum"/>
          </p:nvPr>
        </p:nvSpPr>
        <p:spPr>
          <a:xfrm>
            <a:off x="6457950" y="4920257"/>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a:t>‹#›</a:t>
            </a:fld>
            <a:r>
              <a:rPr lang="en"/>
              <a:t>/33</a:t>
            </a:r>
            <a:endParaRPr/>
          </a:p>
        </p:txBody>
      </p:sp>
      <p:sp>
        <p:nvSpPr>
          <p:cNvPr id="188" name="Google Shape;188;p27"/>
          <p:cNvSpPr txBox="1"/>
          <p:nvPr/>
        </p:nvSpPr>
        <p:spPr>
          <a:xfrm>
            <a:off x="4660775" y="977088"/>
            <a:ext cx="3973500" cy="373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rPr lang="en" sz="1800">
                <a:latin typeface="Helvetica Neue"/>
                <a:ea typeface="Helvetica Neue"/>
                <a:cs typeface="Helvetica Neue"/>
                <a:sym typeface="Helvetica Neue"/>
              </a:rPr>
              <a:t>3.	</a:t>
            </a:r>
            <a:r>
              <a:rPr lang="en" sz="1800">
                <a:latin typeface="Helvetica Neue"/>
                <a:ea typeface="Helvetica Neue"/>
                <a:cs typeface="Helvetica Neue"/>
                <a:sym typeface="Helvetica Neue"/>
              </a:rPr>
              <a:t>Product Design</a:t>
            </a:r>
            <a:endParaRPr sz="1800">
              <a:latin typeface="Helvetica Neue"/>
              <a:ea typeface="Helvetica Neue"/>
              <a:cs typeface="Helvetica Neue"/>
              <a:sym typeface="Helvetica Neue"/>
            </a:endParaRPr>
          </a:p>
          <a:p>
            <a:pPr indent="-342900" lvl="1" marL="914400" rtl="0" algn="l">
              <a:lnSpc>
                <a:spcPct val="150000"/>
              </a:lnSpc>
              <a:spcBef>
                <a:spcPts val="800"/>
              </a:spcBef>
              <a:spcAft>
                <a:spcPts val="0"/>
              </a:spcAft>
              <a:buClr>
                <a:srgbClr val="000000"/>
              </a:buClr>
              <a:buSzPts val="1800"/>
              <a:buFont typeface="Helvetica Neue"/>
              <a:buAutoNum type="alphaLcPeriod"/>
            </a:pPr>
            <a:r>
              <a:rPr lang="en" sz="1800">
                <a:latin typeface="Helvetica Neue"/>
                <a:ea typeface="Helvetica Neue"/>
                <a:cs typeface="Helvetica Neue"/>
                <a:sym typeface="Helvetica Neue"/>
              </a:rPr>
              <a:t>Ceiling Configuration</a:t>
            </a:r>
            <a:endParaRPr sz="1800">
              <a:latin typeface="Helvetica Neue"/>
              <a:ea typeface="Helvetica Neue"/>
              <a:cs typeface="Helvetica Neue"/>
              <a:sym typeface="Helvetica Neue"/>
            </a:endParaRPr>
          </a:p>
          <a:p>
            <a:pPr indent="-342900" lvl="1" marL="914400" rtl="0" algn="l">
              <a:lnSpc>
                <a:spcPct val="150000"/>
              </a:lnSpc>
              <a:spcBef>
                <a:spcPts val="800"/>
              </a:spcBef>
              <a:spcAft>
                <a:spcPts val="0"/>
              </a:spcAft>
              <a:buClr>
                <a:srgbClr val="000000"/>
              </a:buClr>
              <a:buSzPts val="1800"/>
              <a:buFont typeface="Helvetica Neue"/>
              <a:buAutoNum type="alphaLcPeriod"/>
            </a:pPr>
            <a:r>
              <a:rPr lang="en" sz="1800">
                <a:latin typeface="Helvetica Neue"/>
                <a:ea typeface="Helvetica Neue"/>
                <a:cs typeface="Helvetica Neue"/>
                <a:sym typeface="Helvetica Neue"/>
              </a:rPr>
              <a:t>Test Building Environment</a:t>
            </a:r>
            <a:endParaRPr sz="1800">
              <a:latin typeface="Helvetica Neue"/>
              <a:ea typeface="Helvetica Neue"/>
              <a:cs typeface="Helvetica Neue"/>
              <a:sym typeface="Helvetica Neue"/>
            </a:endParaRPr>
          </a:p>
          <a:p>
            <a:pPr indent="-342900" lvl="1" marL="914400" rtl="0" algn="l">
              <a:lnSpc>
                <a:spcPct val="150000"/>
              </a:lnSpc>
              <a:spcBef>
                <a:spcPts val="800"/>
              </a:spcBef>
              <a:spcAft>
                <a:spcPts val="0"/>
              </a:spcAft>
              <a:buClr>
                <a:srgbClr val="000000"/>
              </a:buClr>
              <a:buSzPts val="1800"/>
              <a:buFont typeface="Helvetica Neue"/>
              <a:buAutoNum type="alphaLcPeriod"/>
            </a:pPr>
            <a:r>
              <a:rPr lang="en" sz="1800">
                <a:latin typeface="Helvetica Neue"/>
                <a:ea typeface="Helvetica Neue"/>
                <a:cs typeface="Helvetica Neue"/>
                <a:sym typeface="Helvetica Neue"/>
              </a:rPr>
              <a:t>Control System </a:t>
            </a:r>
            <a:endParaRPr sz="1800">
              <a:latin typeface="Helvetica Neue"/>
              <a:ea typeface="Helvetica Neue"/>
              <a:cs typeface="Helvetica Neue"/>
              <a:sym typeface="Helvetica Neue"/>
            </a:endParaRPr>
          </a:p>
          <a:p>
            <a:pPr indent="0" lvl="0" marL="0" rtl="0" algn="l">
              <a:lnSpc>
                <a:spcPct val="150000"/>
              </a:lnSpc>
              <a:spcBef>
                <a:spcPts val="800"/>
              </a:spcBef>
              <a:spcAft>
                <a:spcPts val="0"/>
              </a:spcAft>
              <a:buNone/>
            </a:pPr>
            <a:r>
              <a:rPr lang="en" sz="1800">
                <a:latin typeface="Helvetica Neue"/>
                <a:ea typeface="Helvetica Neue"/>
                <a:cs typeface="Helvetica Neue"/>
                <a:sym typeface="Helvetica Neue"/>
              </a:rPr>
              <a:t>4.	Bill of Materials</a:t>
            </a:r>
            <a:endParaRPr sz="1800">
              <a:latin typeface="Helvetica Neue"/>
              <a:ea typeface="Helvetica Neue"/>
              <a:cs typeface="Helvetica Neue"/>
              <a:sym typeface="Helvetica Neue"/>
            </a:endParaRPr>
          </a:p>
          <a:p>
            <a:pPr indent="0" lvl="0" marL="0" rtl="0" algn="l">
              <a:lnSpc>
                <a:spcPct val="150000"/>
              </a:lnSpc>
              <a:spcBef>
                <a:spcPts val="800"/>
              </a:spcBef>
              <a:spcAft>
                <a:spcPts val="0"/>
              </a:spcAft>
              <a:buNone/>
            </a:pPr>
            <a:r>
              <a:rPr lang="en" sz="1800">
                <a:latin typeface="Helvetica Neue"/>
                <a:ea typeface="Helvetica Neue"/>
                <a:cs typeface="Helvetica Neue"/>
                <a:sym typeface="Helvetica Neue"/>
              </a:rPr>
              <a:t>5. 	Future Works</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8"/>
          <p:cNvSpPr txBox="1"/>
          <p:nvPr>
            <p:ph idx="2" type="body"/>
          </p:nvPr>
        </p:nvSpPr>
        <p:spPr>
          <a:xfrm>
            <a:off x="425100" y="1371375"/>
            <a:ext cx="4124100" cy="3411600"/>
          </a:xfrm>
          <a:prstGeom prst="rect">
            <a:avLst/>
          </a:prstGeom>
        </p:spPr>
        <p:txBody>
          <a:bodyPr anchorCtr="0" anchor="t" bIns="34275" lIns="68575" spcFirstLastPara="1" rIns="68575" wrap="square" tIns="34275">
            <a:noAutofit/>
          </a:bodyPr>
          <a:lstStyle/>
          <a:p>
            <a:pPr indent="-349250" lvl="0" marL="457200" rtl="0" algn="l">
              <a:lnSpc>
                <a:spcPct val="200000"/>
              </a:lnSpc>
              <a:spcBef>
                <a:spcPts val="0"/>
              </a:spcBef>
              <a:spcAft>
                <a:spcPts val="0"/>
              </a:spcAft>
              <a:buClr>
                <a:srgbClr val="000000"/>
              </a:buClr>
              <a:buSzPts val="1900"/>
              <a:buFont typeface="Helvetica Neue"/>
              <a:buChar char="●"/>
            </a:pPr>
            <a:r>
              <a:rPr lang="en" sz="1900">
                <a:solidFill>
                  <a:srgbClr val="000000"/>
                </a:solidFill>
                <a:latin typeface="Helvetica Neue"/>
                <a:ea typeface="Helvetica Neue"/>
                <a:cs typeface="Helvetica Neue"/>
                <a:sym typeface="Helvetica Neue"/>
              </a:rPr>
              <a:t> </a:t>
            </a:r>
            <a:r>
              <a:rPr lang="en" sz="1600">
                <a:solidFill>
                  <a:srgbClr val="000000"/>
                </a:solidFill>
                <a:latin typeface="Helvetica Neue"/>
                <a:ea typeface="Helvetica Neue"/>
                <a:cs typeface="Helvetica Neue"/>
                <a:sym typeface="Helvetica Neue"/>
              </a:rPr>
              <a:t>Energy Efficiency involves ways of minimizing energy use for a system.</a:t>
            </a:r>
            <a:endParaRPr sz="1600">
              <a:solidFill>
                <a:srgbClr val="000000"/>
              </a:solidFill>
              <a:latin typeface="Helvetica Neue"/>
              <a:ea typeface="Helvetica Neue"/>
              <a:cs typeface="Helvetica Neue"/>
              <a:sym typeface="Helvetica Neue"/>
            </a:endParaRPr>
          </a:p>
          <a:p>
            <a:pPr indent="-330200" lvl="0" marL="457200" rtl="0" algn="l">
              <a:lnSpc>
                <a:spcPct val="2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Divided into two categories: </a:t>
            </a:r>
            <a:endParaRPr sz="1600">
              <a:solidFill>
                <a:srgbClr val="000000"/>
              </a:solidFill>
              <a:latin typeface="Helvetica Neue"/>
              <a:ea typeface="Helvetica Neue"/>
              <a:cs typeface="Helvetica Neue"/>
              <a:sym typeface="Helvetica Neue"/>
            </a:endParaRPr>
          </a:p>
          <a:p>
            <a:pPr indent="-330200" lvl="1" marL="914400" rtl="0" algn="l">
              <a:lnSpc>
                <a:spcPct val="2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Coefficient of Performance for TEM.</a:t>
            </a:r>
            <a:endParaRPr sz="1600">
              <a:solidFill>
                <a:srgbClr val="000000"/>
              </a:solidFill>
              <a:latin typeface="Helvetica Neue"/>
              <a:ea typeface="Helvetica Neue"/>
              <a:cs typeface="Helvetica Neue"/>
              <a:sym typeface="Helvetica Neue"/>
            </a:endParaRPr>
          </a:p>
          <a:p>
            <a:pPr indent="-330200" lvl="1" marL="914400" rtl="0" algn="l">
              <a:lnSpc>
                <a:spcPct val="200000"/>
              </a:lnSpc>
              <a:spcBef>
                <a:spcPts val="0"/>
              </a:spcBef>
              <a:spcAft>
                <a:spcPts val="0"/>
              </a:spcAft>
              <a:buClr>
                <a:srgbClr val="000000"/>
              </a:buClr>
              <a:buSzPts val="1600"/>
              <a:buFont typeface="Helvetica Neue"/>
              <a:buChar char="○"/>
            </a:pPr>
            <a:r>
              <a:rPr lang="en" sz="1600">
                <a:solidFill>
                  <a:srgbClr val="000000"/>
                </a:solidFill>
                <a:latin typeface="Helvetica Neue"/>
                <a:ea typeface="Helvetica Neue"/>
                <a:cs typeface="Helvetica Neue"/>
                <a:sym typeface="Helvetica Neue"/>
              </a:rPr>
              <a:t>Heat Sink Performance.</a:t>
            </a:r>
            <a:endParaRPr sz="1600">
              <a:solidFill>
                <a:srgbClr val="000000"/>
              </a:solidFill>
              <a:latin typeface="Helvetica Neue"/>
              <a:ea typeface="Helvetica Neue"/>
              <a:cs typeface="Helvetica Neue"/>
              <a:sym typeface="Helvetica Neue"/>
            </a:endParaRPr>
          </a:p>
          <a:p>
            <a:pPr indent="0" lvl="0" marL="914400" rtl="0" algn="l">
              <a:lnSpc>
                <a:spcPct val="200000"/>
              </a:lnSpc>
              <a:spcBef>
                <a:spcPts val="0"/>
              </a:spcBef>
              <a:spcAft>
                <a:spcPts val="0"/>
              </a:spcAft>
              <a:buNone/>
            </a:pPr>
            <a:r>
              <a:t/>
            </a:r>
            <a:endParaRPr sz="1600">
              <a:solidFill>
                <a:srgbClr val="000000"/>
              </a:solidFill>
              <a:latin typeface="Helvetica Neue"/>
              <a:ea typeface="Helvetica Neue"/>
              <a:cs typeface="Helvetica Neue"/>
              <a:sym typeface="Helvetica Neue"/>
            </a:endParaRPr>
          </a:p>
        </p:txBody>
      </p:sp>
      <p:sp>
        <p:nvSpPr>
          <p:cNvPr id="194" name="Google Shape;194;p28"/>
          <p:cNvSpPr txBox="1"/>
          <p:nvPr>
            <p:ph idx="1" type="body"/>
          </p:nvPr>
        </p:nvSpPr>
        <p:spPr>
          <a:xfrm>
            <a:off x="447900" y="811375"/>
            <a:ext cx="4439100" cy="785400"/>
          </a:xfrm>
          <a:prstGeom prst="rect">
            <a:avLst/>
          </a:prstGeom>
        </p:spPr>
        <p:txBody>
          <a:bodyPr anchorCtr="0" anchor="b" bIns="34275" lIns="68575" spcFirstLastPara="1" rIns="68575" wrap="square" tIns="34275">
            <a:noAutofit/>
          </a:bodyPr>
          <a:lstStyle/>
          <a:p>
            <a:pPr indent="-342900" lvl="0" marL="457200" rtl="0" algn="l">
              <a:spcBef>
                <a:spcPts val="800"/>
              </a:spcBef>
              <a:spcAft>
                <a:spcPts val="0"/>
              </a:spcAft>
              <a:buClr>
                <a:srgbClr val="8B0F00"/>
              </a:buClr>
              <a:buSzPts val="1800"/>
              <a:buFont typeface="Helvetica Neue"/>
              <a:buChar char="❏"/>
            </a:pPr>
            <a:r>
              <a:rPr b="0" lang="en" sz="2200">
                <a:solidFill>
                  <a:srgbClr val="8B0F00"/>
                </a:solidFill>
                <a:latin typeface="Helvetica Neue"/>
                <a:ea typeface="Helvetica Neue"/>
                <a:cs typeface="Helvetica Neue"/>
                <a:sym typeface="Helvetica Neue"/>
              </a:rPr>
              <a:t>Definitions</a:t>
            </a:r>
            <a:endParaRPr b="0" sz="2200">
              <a:solidFill>
                <a:srgbClr val="8B0F00"/>
              </a:solidFill>
              <a:latin typeface="Helvetica Neue"/>
              <a:ea typeface="Helvetica Neue"/>
              <a:cs typeface="Helvetica Neue"/>
              <a:sym typeface="Helvetica Neue"/>
            </a:endParaRPr>
          </a:p>
          <a:p>
            <a:pPr indent="0" lvl="0" marL="457200" rtl="0" algn="l">
              <a:spcBef>
                <a:spcPts val="800"/>
              </a:spcBef>
              <a:spcAft>
                <a:spcPts val="0"/>
              </a:spcAft>
              <a:buNone/>
            </a:pPr>
            <a:r>
              <a:t/>
            </a:r>
            <a:endParaRPr/>
          </a:p>
        </p:txBody>
      </p:sp>
      <p:sp>
        <p:nvSpPr>
          <p:cNvPr id="195" name="Google Shape;195;p28"/>
          <p:cNvSpPr txBox="1"/>
          <p:nvPr/>
        </p:nvSpPr>
        <p:spPr>
          <a:xfrm>
            <a:off x="4116600" y="4909300"/>
            <a:ext cx="9108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Verdana"/>
                <a:ea typeface="Verdana"/>
                <a:cs typeface="Verdana"/>
                <a:sym typeface="Verdana"/>
              </a:rPr>
              <a:t>Eniola Onitiju</a:t>
            </a:r>
            <a:endParaRPr sz="800">
              <a:solidFill>
                <a:srgbClr val="999999"/>
              </a:solidFill>
              <a:latin typeface="Verdana"/>
              <a:ea typeface="Verdana"/>
              <a:cs typeface="Verdana"/>
              <a:sym typeface="Verdana"/>
            </a:endParaRPr>
          </a:p>
        </p:txBody>
      </p:sp>
      <p:sp>
        <p:nvSpPr>
          <p:cNvPr id="196" name="Google Shape;196;p28"/>
          <p:cNvSpPr txBox="1"/>
          <p:nvPr>
            <p:ph type="title"/>
          </p:nvPr>
        </p:nvSpPr>
        <p:spPr>
          <a:xfrm>
            <a:off x="425100" y="-32050"/>
            <a:ext cx="8293800" cy="9627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3000">
                <a:solidFill>
                  <a:srgbClr val="8B0F00"/>
                </a:solidFill>
                <a:latin typeface="Helvetica Neue"/>
                <a:ea typeface="Helvetica Neue"/>
                <a:cs typeface="Helvetica Neue"/>
                <a:sym typeface="Helvetica Neue"/>
              </a:rPr>
              <a:t>1. Energy Efficiency</a:t>
            </a:r>
            <a:endParaRPr/>
          </a:p>
        </p:txBody>
      </p:sp>
      <p:cxnSp>
        <p:nvCxnSpPr>
          <p:cNvPr id="197" name="Google Shape;197;p28"/>
          <p:cNvCxnSpPr/>
          <p:nvPr/>
        </p:nvCxnSpPr>
        <p:spPr>
          <a:xfrm>
            <a:off x="425100" y="697088"/>
            <a:ext cx="8293800" cy="0"/>
          </a:xfrm>
          <a:prstGeom prst="straightConnector1">
            <a:avLst/>
          </a:prstGeom>
          <a:noFill/>
          <a:ln cap="flat" cmpd="sng" w="9525">
            <a:solidFill>
              <a:schemeClr val="dk2"/>
            </a:solidFill>
            <a:prstDash val="solid"/>
            <a:round/>
            <a:headEnd len="med" w="med" type="none"/>
            <a:tailEnd len="med" w="med" type="none"/>
          </a:ln>
        </p:spPr>
      </p:cxnSp>
      <p:sp>
        <p:nvSpPr>
          <p:cNvPr id="198" name="Google Shape;198;p28"/>
          <p:cNvSpPr txBox="1"/>
          <p:nvPr>
            <p:ph idx="12" type="sldNum"/>
          </p:nvPr>
        </p:nvSpPr>
        <p:spPr>
          <a:xfrm>
            <a:off x="6457950" y="4920257"/>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r>
              <a:rPr lang="en"/>
              <a:t>/33</a:t>
            </a:r>
            <a:endParaRPr/>
          </a:p>
        </p:txBody>
      </p:sp>
      <p:pic>
        <p:nvPicPr>
          <p:cNvPr id="199" name="Google Shape;199;p28"/>
          <p:cNvPicPr preferRelativeResize="0"/>
          <p:nvPr/>
        </p:nvPicPr>
        <p:blipFill>
          <a:blip r:embed="rId4">
            <a:alphaModFix/>
          </a:blip>
          <a:stretch>
            <a:fillRect/>
          </a:stretch>
        </p:blipFill>
        <p:spPr>
          <a:xfrm>
            <a:off x="4690100" y="1481000"/>
            <a:ext cx="4124101" cy="27379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in Content">
  <a:themeElements>
    <a:clrScheme name="Custom 1">
      <a:dk1>
        <a:srgbClr val="3A3A3A"/>
      </a:dk1>
      <a:lt1>
        <a:srgbClr val="AB946C"/>
      </a:lt1>
      <a:dk2>
        <a:srgbClr val="8B0F00"/>
      </a:dk2>
      <a:lt2>
        <a:srgbClr val="D5D0C9"/>
      </a:lt2>
      <a:accent1>
        <a:srgbClr val="084670"/>
      </a:accent1>
      <a:accent2>
        <a:srgbClr val="FBC444"/>
      </a:accent2>
      <a:accent3>
        <a:srgbClr val="5D2162"/>
      </a:accent3>
      <a:accent4>
        <a:srgbClr val="A3B8BE"/>
      </a:accent4>
      <a:accent5>
        <a:srgbClr val="F49028"/>
      </a:accent5>
      <a:accent6>
        <a:srgbClr val="00546A"/>
      </a:accent6>
      <a:hlink>
        <a:srgbClr val="084670"/>
      </a:hlink>
      <a:folHlink>
        <a:srgbClr val="5F48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